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0" r:id="rId3"/>
    <p:sldId id="341" r:id="rId4"/>
    <p:sldId id="342" r:id="rId5"/>
    <p:sldId id="343" r:id="rId6"/>
    <p:sldId id="344" r:id="rId7"/>
    <p:sldId id="346" r:id="rId8"/>
    <p:sldId id="347" r:id="rId9"/>
    <p:sldId id="345" r:id="rId10"/>
    <p:sldId id="257" r:id="rId11"/>
    <p:sldId id="328" r:id="rId12"/>
    <p:sldId id="327" r:id="rId13"/>
    <p:sldId id="330" r:id="rId14"/>
    <p:sldId id="331" r:id="rId15"/>
    <p:sldId id="332" r:id="rId16"/>
    <p:sldId id="333" r:id="rId17"/>
    <p:sldId id="334" r:id="rId18"/>
    <p:sldId id="335" r:id="rId19"/>
    <p:sldId id="329" r:id="rId20"/>
    <p:sldId id="258" r:id="rId21"/>
    <p:sldId id="259" r:id="rId22"/>
    <p:sldId id="260" r:id="rId23"/>
    <p:sldId id="261" r:id="rId24"/>
    <p:sldId id="262" r:id="rId25"/>
    <p:sldId id="263" r:id="rId26"/>
    <p:sldId id="264" r:id="rId27"/>
    <p:sldId id="265" r:id="rId28"/>
    <p:sldId id="266" r:id="rId29"/>
    <p:sldId id="267" r:id="rId30"/>
    <p:sldId id="293" r:id="rId31"/>
    <p:sldId id="268" r:id="rId32"/>
    <p:sldId id="269" r:id="rId33"/>
    <p:sldId id="270" r:id="rId34"/>
    <p:sldId id="271" r:id="rId35"/>
    <p:sldId id="294" r:id="rId36"/>
    <p:sldId id="272" r:id="rId37"/>
    <p:sldId id="273" r:id="rId38"/>
    <p:sldId id="274" r:id="rId39"/>
    <p:sldId id="275" r:id="rId40"/>
    <p:sldId id="276" r:id="rId41"/>
    <p:sldId id="301" r:id="rId42"/>
    <p:sldId id="277" r:id="rId43"/>
    <p:sldId id="278" r:id="rId44"/>
    <p:sldId id="302" r:id="rId45"/>
    <p:sldId id="303" r:id="rId46"/>
    <p:sldId id="304" r:id="rId47"/>
    <p:sldId id="305" r:id="rId48"/>
    <p:sldId id="306" r:id="rId49"/>
    <p:sldId id="307" r:id="rId50"/>
    <p:sldId id="308" r:id="rId51"/>
    <p:sldId id="279" r:id="rId52"/>
    <p:sldId id="280" r:id="rId53"/>
    <p:sldId id="281" r:id="rId54"/>
    <p:sldId id="295" r:id="rId55"/>
    <p:sldId id="324" r:id="rId56"/>
    <p:sldId id="325" r:id="rId57"/>
    <p:sldId id="326" r:id="rId58"/>
    <p:sldId id="296" r:id="rId59"/>
    <p:sldId id="298" r:id="rId60"/>
    <p:sldId id="297" r:id="rId61"/>
    <p:sldId id="299" r:id="rId62"/>
    <p:sldId id="300" r:id="rId63"/>
    <p:sldId id="282" r:id="rId64"/>
    <p:sldId id="283" r:id="rId65"/>
    <p:sldId id="284" r:id="rId66"/>
    <p:sldId id="286" r:id="rId67"/>
    <p:sldId id="285" r:id="rId68"/>
    <p:sldId id="287" r:id="rId69"/>
    <p:sldId id="288" r:id="rId70"/>
    <p:sldId id="289" r:id="rId71"/>
    <p:sldId id="290" r:id="rId72"/>
    <p:sldId id="291" r:id="rId73"/>
    <p:sldId id="309" r:id="rId74"/>
    <p:sldId id="310" r:id="rId75"/>
    <p:sldId id="336" r:id="rId76"/>
    <p:sldId id="337" r:id="rId77"/>
    <p:sldId id="338" r:id="rId78"/>
    <p:sldId id="339" r:id="rId79"/>
    <p:sldId id="311" r:id="rId80"/>
    <p:sldId id="312" r:id="rId81"/>
    <p:sldId id="313" r:id="rId82"/>
    <p:sldId id="314" r:id="rId83"/>
    <p:sldId id="315" r:id="rId84"/>
    <p:sldId id="316" r:id="rId85"/>
    <p:sldId id="317" r:id="rId86"/>
    <p:sldId id="318" r:id="rId87"/>
    <p:sldId id="319"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a:p>
        </p:txBody>
      </p:sp>
      <p:sp>
        <p:nvSpPr>
          <p:cNvPr id="4" name="Marcador de fecha 3"/>
          <p:cNvSpPr>
            <a:spLocks noGrp="1"/>
          </p:cNvSpPr>
          <p:nvPr>
            <p:ph type="dt" sz="half" idx="10"/>
          </p:nvPr>
        </p:nvSpPr>
        <p:spPr/>
        <p:txBody>
          <a:bodyPr/>
          <a:lstStyle/>
          <a:p>
            <a:fld id="{1C23E10A-C636-4FA7-A7F4-A3117D7A4B99}" type="datetimeFigureOut">
              <a:rPr lang="en-US" smtClean="0"/>
              <a:t>11/14/2018</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0C5FAE68-F2B3-489C-B30C-9C7D03D0EFB0}" type="slidenum">
              <a:rPr lang="en-US" smtClean="0"/>
              <a:t>‹Nº›</a:t>
            </a:fld>
            <a:endParaRPr lang="en-US"/>
          </a:p>
        </p:txBody>
      </p:sp>
    </p:spTree>
    <p:extLst>
      <p:ext uri="{BB962C8B-B14F-4D97-AF65-F5344CB8AC3E}">
        <p14:creationId xmlns:p14="http://schemas.microsoft.com/office/powerpoint/2010/main" val="3381439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1C23E10A-C636-4FA7-A7F4-A3117D7A4B99}" type="datetimeFigureOut">
              <a:rPr lang="en-US" smtClean="0"/>
              <a:t>11/14/2018</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0C5FAE68-F2B3-489C-B30C-9C7D03D0EFB0}" type="slidenum">
              <a:rPr lang="en-US" smtClean="0"/>
              <a:t>‹Nº›</a:t>
            </a:fld>
            <a:endParaRPr lang="en-US"/>
          </a:p>
        </p:txBody>
      </p:sp>
    </p:spTree>
    <p:extLst>
      <p:ext uri="{BB962C8B-B14F-4D97-AF65-F5344CB8AC3E}">
        <p14:creationId xmlns:p14="http://schemas.microsoft.com/office/powerpoint/2010/main" val="2717027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1C23E10A-C636-4FA7-A7F4-A3117D7A4B99}" type="datetimeFigureOut">
              <a:rPr lang="en-US" smtClean="0"/>
              <a:t>11/14/2018</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0C5FAE68-F2B3-489C-B30C-9C7D03D0EFB0}" type="slidenum">
              <a:rPr lang="en-US" smtClean="0"/>
              <a:t>‹Nº›</a:t>
            </a:fld>
            <a:endParaRPr lang="en-US"/>
          </a:p>
        </p:txBody>
      </p:sp>
    </p:spTree>
    <p:extLst>
      <p:ext uri="{BB962C8B-B14F-4D97-AF65-F5344CB8AC3E}">
        <p14:creationId xmlns:p14="http://schemas.microsoft.com/office/powerpoint/2010/main" val="4022713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1C23E10A-C636-4FA7-A7F4-A3117D7A4B99}" type="datetimeFigureOut">
              <a:rPr lang="en-US" smtClean="0"/>
              <a:t>11/14/2018</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0C5FAE68-F2B3-489C-B30C-9C7D03D0EFB0}" type="slidenum">
              <a:rPr lang="en-US" smtClean="0"/>
              <a:t>‹Nº›</a:t>
            </a:fld>
            <a:endParaRPr lang="en-US"/>
          </a:p>
        </p:txBody>
      </p:sp>
    </p:spTree>
    <p:extLst>
      <p:ext uri="{BB962C8B-B14F-4D97-AF65-F5344CB8AC3E}">
        <p14:creationId xmlns:p14="http://schemas.microsoft.com/office/powerpoint/2010/main" val="3512237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1C23E10A-C636-4FA7-A7F4-A3117D7A4B99}" type="datetimeFigureOut">
              <a:rPr lang="en-US" smtClean="0"/>
              <a:t>11/14/2018</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0C5FAE68-F2B3-489C-B30C-9C7D03D0EFB0}" type="slidenum">
              <a:rPr lang="en-US" smtClean="0"/>
              <a:t>‹Nº›</a:t>
            </a:fld>
            <a:endParaRPr lang="en-US"/>
          </a:p>
        </p:txBody>
      </p:sp>
    </p:spTree>
    <p:extLst>
      <p:ext uri="{BB962C8B-B14F-4D97-AF65-F5344CB8AC3E}">
        <p14:creationId xmlns:p14="http://schemas.microsoft.com/office/powerpoint/2010/main" val="3560222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fecha 4"/>
          <p:cNvSpPr>
            <a:spLocks noGrp="1"/>
          </p:cNvSpPr>
          <p:nvPr>
            <p:ph type="dt" sz="half" idx="10"/>
          </p:nvPr>
        </p:nvSpPr>
        <p:spPr/>
        <p:txBody>
          <a:bodyPr/>
          <a:lstStyle/>
          <a:p>
            <a:fld id="{1C23E10A-C636-4FA7-A7F4-A3117D7A4B99}" type="datetimeFigureOut">
              <a:rPr lang="en-US" smtClean="0"/>
              <a:t>11/14/2018</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0C5FAE68-F2B3-489C-B30C-9C7D03D0EFB0}" type="slidenum">
              <a:rPr lang="en-US" smtClean="0"/>
              <a:t>‹Nº›</a:t>
            </a:fld>
            <a:endParaRPr lang="en-US"/>
          </a:p>
        </p:txBody>
      </p:sp>
    </p:spTree>
    <p:extLst>
      <p:ext uri="{BB962C8B-B14F-4D97-AF65-F5344CB8AC3E}">
        <p14:creationId xmlns:p14="http://schemas.microsoft.com/office/powerpoint/2010/main" val="743320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Marcador de fecha 6"/>
          <p:cNvSpPr>
            <a:spLocks noGrp="1"/>
          </p:cNvSpPr>
          <p:nvPr>
            <p:ph type="dt" sz="half" idx="10"/>
          </p:nvPr>
        </p:nvSpPr>
        <p:spPr/>
        <p:txBody>
          <a:bodyPr/>
          <a:lstStyle/>
          <a:p>
            <a:fld id="{1C23E10A-C636-4FA7-A7F4-A3117D7A4B99}" type="datetimeFigureOut">
              <a:rPr lang="en-US" smtClean="0"/>
              <a:t>11/14/2018</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0C5FAE68-F2B3-489C-B30C-9C7D03D0EFB0}" type="slidenum">
              <a:rPr lang="en-US" smtClean="0"/>
              <a:t>‹Nº›</a:t>
            </a:fld>
            <a:endParaRPr lang="en-US"/>
          </a:p>
        </p:txBody>
      </p:sp>
    </p:spTree>
    <p:extLst>
      <p:ext uri="{BB962C8B-B14F-4D97-AF65-F5344CB8AC3E}">
        <p14:creationId xmlns:p14="http://schemas.microsoft.com/office/powerpoint/2010/main" val="2320070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fecha 2"/>
          <p:cNvSpPr>
            <a:spLocks noGrp="1"/>
          </p:cNvSpPr>
          <p:nvPr>
            <p:ph type="dt" sz="half" idx="10"/>
          </p:nvPr>
        </p:nvSpPr>
        <p:spPr/>
        <p:txBody>
          <a:bodyPr/>
          <a:lstStyle/>
          <a:p>
            <a:fld id="{1C23E10A-C636-4FA7-A7F4-A3117D7A4B99}" type="datetimeFigureOut">
              <a:rPr lang="en-US" smtClean="0"/>
              <a:t>11/14/2018</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0C5FAE68-F2B3-489C-B30C-9C7D03D0EFB0}" type="slidenum">
              <a:rPr lang="en-US" smtClean="0"/>
              <a:t>‹Nº›</a:t>
            </a:fld>
            <a:endParaRPr lang="en-US"/>
          </a:p>
        </p:txBody>
      </p:sp>
    </p:spTree>
    <p:extLst>
      <p:ext uri="{BB962C8B-B14F-4D97-AF65-F5344CB8AC3E}">
        <p14:creationId xmlns:p14="http://schemas.microsoft.com/office/powerpoint/2010/main" val="2381380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C23E10A-C636-4FA7-A7F4-A3117D7A4B99}" type="datetimeFigureOut">
              <a:rPr lang="en-US" smtClean="0"/>
              <a:t>11/14/2018</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0C5FAE68-F2B3-489C-B30C-9C7D03D0EFB0}" type="slidenum">
              <a:rPr lang="en-US" smtClean="0"/>
              <a:t>‹Nº›</a:t>
            </a:fld>
            <a:endParaRPr lang="en-US"/>
          </a:p>
        </p:txBody>
      </p:sp>
    </p:spTree>
    <p:extLst>
      <p:ext uri="{BB962C8B-B14F-4D97-AF65-F5344CB8AC3E}">
        <p14:creationId xmlns:p14="http://schemas.microsoft.com/office/powerpoint/2010/main" val="3199580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1C23E10A-C636-4FA7-A7F4-A3117D7A4B99}" type="datetimeFigureOut">
              <a:rPr lang="en-US" smtClean="0"/>
              <a:t>11/14/2018</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0C5FAE68-F2B3-489C-B30C-9C7D03D0EFB0}" type="slidenum">
              <a:rPr lang="en-US" smtClean="0"/>
              <a:t>‹Nº›</a:t>
            </a:fld>
            <a:endParaRPr lang="en-US"/>
          </a:p>
        </p:txBody>
      </p:sp>
    </p:spTree>
    <p:extLst>
      <p:ext uri="{BB962C8B-B14F-4D97-AF65-F5344CB8AC3E}">
        <p14:creationId xmlns:p14="http://schemas.microsoft.com/office/powerpoint/2010/main" val="3106394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1C23E10A-C636-4FA7-A7F4-A3117D7A4B99}" type="datetimeFigureOut">
              <a:rPr lang="en-US" smtClean="0"/>
              <a:t>11/14/2018</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0C5FAE68-F2B3-489C-B30C-9C7D03D0EFB0}" type="slidenum">
              <a:rPr lang="en-US" smtClean="0"/>
              <a:t>‹Nº›</a:t>
            </a:fld>
            <a:endParaRPr lang="en-US"/>
          </a:p>
        </p:txBody>
      </p:sp>
    </p:spTree>
    <p:extLst>
      <p:ext uri="{BB962C8B-B14F-4D97-AF65-F5344CB8AC3E}">
        <p14:creationId xmlns:p14="http://schemas.microsoft.com/office/powerpoint/2010/main" val="2252864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23E10A-C636-4FA7-A7F4-A3117D7A4B99}" type="datetimeFigureOut">
              <a:rPr lang="en-US" smtClean="0"/>
              <a:t>11/14/2018</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5FAE68-F2B3-489C-B30C-9C7D03D0EFB0}" type="slidenum">
              <a:rPr lang="en-US" smtClean="0"/>
              <a:t>‹Nº›</a:t>
            </a:fld>
            <a:endParaRPr lang="en-US"/>
          </a:p>
        </p:txBody>
      </p:sp>
    </p:spTree>
    <p:extLst>
      <p:ext uri="{BB962C8B-B14F-4D97-AF65-F5344CB8AC3E}">
        <p14:creationId xmlns:p14="http://schemas.microsoft.com/office/powerpoint/2010/main" val="1216744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facebook.com/KitKatSpain/photos/a.135479813185075/642185832514468/?type=3" TargetMode="Externa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facebook.com/oreo/videos/10152411716109653/" TargetMode="Externa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facebook.com/rumboviajes/photos/a.170415712998898/765127016861095/?type=3&amp;theater" TargetMode="Externa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jpeg"/><Relationship Id="rId3" Type="http://schemas.openxmlformats.org/officeDocument/2006/relationships/image" Target="../media/image6.png"/><Relationship Id="rId21" Type="http://schemas.openxmlformats.org/officeDocument/2006/relationships/image" Target="../media/image24.jpe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jpe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jpe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jpeg"/><Relationship Id="rId10" Type="http://schemas.openxmlformats.org/officeDocument/2006/relationships/image" Target="../media/image13.png"/><Relationship Id="rId19" Type="http://schemas.openxmlformats.org/officeDocument/2006/relationships/image" Target="../media/image22.jpe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www.marketingdirecto.com/marketing-general/publicidad/yo-no-soy-adolfo-la-rompedora-campana-de-adolfo-dominguez"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194298" y="2165730"/>
            <a:ext cx="3747354" cy="2159492"/>
          </a:xfrm>
          <a:prstGeom prst="rect">
            <a:avLst/>
          </a:prstGeom>
        </p:spPr>
      </p:pic>
      <p:pic>
        <p:nvPicPr>
          <p:cNvPr id="1026" name="Picture 2" descr="6grados. Agencia de comunicaciÃ³n digi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1791" y="2735888"/>
            <a:ext cx="2762250" cy="1019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82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GT" sz="5500" b="1" dirty="0" smtClean="0">
                <a:solidFill>
                  <a:schemeClr val="bg1"/>
                </a:solidFill>
                <a:latin typeface="Arial Black" panose="020B0A04020102020204" pitchFamily="34" charset="0"/>
              </a:rPr>
              <a:t>¿cómo hacer una </a:t>
            </a:r>
            <a:r>
              <a:rPr lang="es-GT" sz="5500" b="1" dirty="0" err="1" smtClean="0">
                <a:solidFill>
                  <a:schemeClr val="bg1"/>
                </a:solidFill>
                <a:latin typeface="Arial Black" panose="020B0A04020102020204" pitchFamily="34" charset="0"/>
              </a:rPr>
              <a:t>fanpage</a:t>
            </a:r>
            <a:r>
              <a:rPr lang="es-GT" sz="5500" b="1" dirty="0" smtClean="0">
                <a:solidFill>
                  <a:schemeClr val="bg1"/>
                </a:solidFill>
                <a:latin typeface="Arial Black" panose="020B0A04020102020204" pitchFamily="34" charset="0"/>
              </a:rPr>
              <a:t> de éxito?</a:t>
            </a:r>
            <a:endParaRPr lang="en-US" sz="5500" b="1" dirty="0">
              <a:solidFill>
                <a:schemeClr val="bg1"/>
              </a:solidFill>
              <a:latin typeface="Arial Black" panose="020B0A04020102020204" pitchFamily="34" charset="0"/>
            </a:endParaRPr>
          </a:p>
        </p:txBody>
      </p:sp>
      <p:sp>
        <p:nvSpPr>
          <p:cNvPr id="3" name="Marcador de contenido 2"/>
          <p:cNvSpPr>
            <a:spLocks noGrp="1"/>
          </p:cNvSpPr>
          <p:nvPr>
            <p:ph idx="1"/>
          </p:nvPr>
        </p:nvSpPr>
        <p:spPr>
          <a:xfrm>
            <a:off x="838200" y="1825624"/>
            <a:ext cx="10515600" cy="4607259"/>
          </a:xfrm>
        </p:spPr>
        <p:txBody>
          <a:bodyPr>
            <a:normAutofit lnSpcReduction="10000"/>
          </a:bodyPr>
          <a:lstStyle/>
          <a:p>
            <a:pPr marL="0" indent="0" algn="ctr">
              <a:buNone/>
            </a:pPr>
            <a:r>
              <a:rPr lang="es-GT" sz="3200" b="1" u="sng" dirty="0" smtClean="0">
                <a:solidFill>
                  <a:schemeClr val="bg1"/>
                </a:solidFill>
              </a:rPr>
              <a:t>12 consejos prácticos para generar una </a:t>
            </a:r>
            <a:r>
              <a:rPr lang="es-GT" sz="3200" b="1" u="sng" dirty="0" err="1" smtClean="0">
                <a:solidFill>
                  <a:schemeClr val="bg1"/>
                </a:solidFill>
              </a:rPr>
              <a:t>Fanpage</a:t>
            </a:r>
            <a:r>
              <a:rPr lang="es-GT" sz="3200" b="1" u="sng" dirty="0" smtClean="0">
                <a:solidFill>
                  <a:schemeClr val="bg1"/>
                </a:solidFill>
              </a:rPr>
              <a:t> que funcione</a:t>
            </a:r>
            <a:br>
              <a:rPr lang="es-GT" sz="3200" b="1" u="sng" dirty="0" smtClean="0">
                <a:solidFill>
                  <a:schemeClr val="bg1"/>
                </a:solidFill>
              </a:rPr>
            </a:br>
            <a:endParaRPr lang="es-GT" sz="3200" b="1" u="sng" dirty="0" smtClean="0">
              <a:solidFill>
                <a:schemeClr val="bg1"/>
              </a:solidFill>
            </a:endParaRPr>
          </a:p>
          <a:p>
            <a:pPr marL="514350" indent="-514350">
              <a:buAutoNum type="arabicPeriod"/>
            </a:pPr>
            <a:r>
              <a:rPr lang="es-GT" sz="3200" dirty="0" smtClean="0">
                <a:solidFill>
                  <a:schemeClr val="bg1"/>
                </a:solidFill>
              </a:rPr>
              <a:t>Definir el grupo objetivo</a:t>
            </a:r>
          </a:p>
          <a:p>
            <a:pPr marL="514350" indent="-514350">
              <a:buAutoNum type="arabicPeriod"/>
            </a:pPr>
            <a:r>
              <a:rPr lang="es-GT" sz="3200" dirty="0" smtClean="0">
                <a:solidFill>
                  <a:schemeClr val="bg1"/>
                </a:solidFill>
              </a:rPr>
              <a:t>Generar un excelente </a:t>
            </a:r>
            <a:r>
              <a:rPr lang="es-GT" sz="3200" dirty="0" err="1" smtClean="0">
                <a:solidFill>
                  <a:schemeClr val="bg1"/>
                </a:solidFill>
              </a:rPr>
              <a:t>Buyer</a:t>
            </a:r>
            <a:r>
              <a:rPr lang="es-GT" sz="3200" dirty="0" smtClean="0">
                <a:solidFill>
                  <a:schemeClr val="bg1"/>
                </a:solidFill>
              </a:rPr>
              <a:t> Persona</a:t>
            </a:r>
          </a:p>
          <a:p>
            <a:pPr marL="514350" indent="-514350">
              <a:buAutoNum type="arabicPeriod"/>
            </a:pPr>
            <a:r>
              <a:rPr lang="es-GT" sz="3200" dirty="0" smtClean="0">
                <a:solidFill>
                  <a:schemeClr val="bg1"/>
                </a:solidFill>
              </a:rPr>
              <a:t>Contenido de Facebook que funcionen</a:t>
            </a:r>
          </a:p>
          <a:p>
            <a:pPr marL="514350" indent="-514350">
              <a:buAutoNum type="arabicPeriod"/>
            </a:pPr>
            <a:r>
              <a:rPr lang="es-GT" sz="3200" dirty="0" smtClean="0">
                <a:solidFill>
                  <a:schemeClr val="bg1"/>
                </a:solidFill>
              </a:rPr>
              <a:t>Sé muy visual en tu </a:t>
            </a:r>
            <a:r>
              <a:rPr lang="es-GT" sz="3200" dirty="0" err="1" smtClean="0">
                <a:solidFill>
                  <a:schemeClr val="bg1"/>
                </a:solidFill>
              </a:rPr>
              <a:t>fanpage</a:t>
            </a:r>
            <a:endParaRPr lang="es-GT" sz="3200" dirty="0" smtClean="0">
              <a:solidFill>
                <a:schemeClr val="bg1"/>
              </a:solidFill>
            </a:endParaRPr>
          </a:p>
          <a:p>
            <a:pPr marL="514350" indent="-514350">
              <a:buAutoNum type="arabicPeriod"/>
            </a:pPr>
            <a:r>
              <a:rPr lang="es-GT" sz="3200" dirty="0" smtClean="0">
                <a:solidFill>
                  <a:schemeClr val="bg1"/>
                </a:solidFill>
              </a:rPr>
              <a:t>No mezclar contenido de FB e </a:t>
            </a:r>
            <a:r>
              <a:rPr lang="es-GT" sz="3200" dirty="0" err="1" smtClean="0">
                <a:solidFill>
                  <a:schemeClr val="bg1"/>
                </a:solidFill>
              </a:rPr>
              <a:t>Ig</a:t>
            </a:r>
            <a:endParaRPr lang="es-GT" sz="3200" dirty="0" smtClean="0">
              <a:solidFill>
                <a:schemeClr val="bg1"/>
              </a:solidFill>
            </a:endParaRPr>
          </a:p>
          <a:p>
            <a:pPr marL="514350" indent="-514350">
              <a:buAutoNum type="arabicPeriod"/>
            </a:pPr>
            <a:r>
              <a:rPr lang="es-GT" sz="3200" dirty="0" smtClean="0">
                <a:solidFill>
                  <a:schemeClr val="bg1"/>
                </a:solidFill>
              </a:rPr>
              <a:t>Generar diálogo, conversación y el famoso y difícil </a:t>
            </a:r>
            <a:r>
              <a:rPr lang="es-GT" sz="3200" dirty="0" err="1" smtClean="0">
                <a:solidFill>
                  <a:schemeClr val="bg1"/>
                </a:solidFill>
              </a:rPr>
              <a:t>engagement</a:t>
            </a:r>
            <a:r>
              <a:rPr lang="es-GT" sz="3200" dirty="0" smtClean="0">
                <a:solidFill>
                  <a:schemeClr val="bg1"/>
                </a:solidFill>
              </a:rPr>
              <a:t>. </a:t>
            </a:r>
          </a:p>
          <a:p>
            <a:pPr marL="514350" indent="-514350">
              <a:buAutoNum type="arabicPeriod"/>
            </a:pPr>
            <a:endParaRPr lang="en-US" sz="3200" dirty="0">
              <a:solidFill>
                <a:schemeClr val="bg1"/>
              </a:solidFill>
            </a:endParaRPr>
          </a:p>
        </p:txBody>
      </p:sp>
    </p:spTree>
    <p:extLst>
      <p:ext uri="{BB962C8B-B14F-4D97-AF65-F5344CB8AC3E}">
        <p14:creationId xmlns:p14="http://schemas.microsoft.com/office/powerpoint/2010/main" val="199072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GT" sz="5500" b="1" dirty="0" smtClean="0">
                <a:solidFill>
                  <a:schemeClr val="bg1"/>
                </a:solidFill>
                <a:latin typeface="Arial Black" panose="020B0A04020102020204" pitchFamily="34" charset="0"/>
              </a:rPr>
              <a:t>¿cómo hacer una </a:t>
            </a:r>
            <a:r>
              <a:rPr lang="es-GT" sz="5500" b="1" dirty="0" err="1" smtClean="0">
                <a:solidFill>
                  <a:schemeClr val="bg1"/>
                </a:solidFill>
                <a:latin typeface="Arial Black" panose="020B0A04020102020204" pitchFamily="34" charset="0"/>
              </a:rPr>
              <a:t>fanpage</a:t>
            </a:r>
            <a:r>
              <a:rPr lang="es-GT" sz="5500" b="1" dirty="0" smtClean="0">
                <a:solidFill>
                  <a:schemeClr val="bg1"/>
                </a:solidFill>
                <a:latin typeface="Arial Black" panose="020B0A04020102020204" pitchFamily="34" charset="0"/>
              </a:rPr>
              <a:t> de éxito?</a:t>
            </a:r>
            <a:endParaRPr lang="en-US" sz="5500" b="1" dirty="0">
              <a:solidFill>
                <a:schemeClr val="bg1"/>
              </a:solidFill>
              <a:latin typeface="Arial Black" panose="020B0A04020102020204" pitchFamily="34" charset="0"/>
            </a:endParaRPr>
          </a:p>
        </p:txBody>
      </p:sp>
      <p:sp>
        <p:nvSpPr>
          <p:cNvPr id="3" name="Marcador de contenido 2"/>
          <p:cNvSpPr>
            <a:spLocks noGrp="1"/>
          </p:cNvSpPr>
          <p:nvPr>
            <p:ph idx="1"/>
          </p:nvPr>
        </p:nvSpPr>
        <p:spPr/>
        <p:txBody>
          <a:bodyPr>
            <a:normAutofit/>
          </a:bodyPr>
          <a:lstStyle/>
          <a:p>
            <a:pPr marL="514350" indent="-514350">
              <a:buAutoNum type="arabicPeriod" startAt="7"/>
            </a:pPr>
            <a:r>
              <a:rPr lang="es-GT" sz="3200" dirty="0" smtClean="0">
                <a:solidFill>
                  <a:schemeClr val="bg1"/>
                </a:solidFill>
              </a:rPr>
              <a:t>Establecer calendario editorial de contenido, de acuerdo a la necesidad de tu cliente. </a:t>
            </a:r>
          </a:p>
          <a:p>
            <a:pPr marL="514350" indent="-514350">
              <a:buAutoNum type="arabicPeriod" startAt="7"/>
            </a:pPr>
            <a:r>
              <a:rPr lang="es-GT" sz="3200" dirty="0" smtClean="0">
                <a:solidFill>
                  <a:schemeClr val="bg1"/>
                </a:solidFill>
              </a:rPr>
              <a:t>Programa tus post desde la herramienta de FB</a:t>
            </a:r>
          </a:p>
          <a:p>
            <a:pPr marL="514350" indent="-514350">
              <a:buAutoNum type="arabicPeriod" startAt="7"/>
            </a:pPr>
            <a:r>
              <a:rPr lang="es-GT" sz="3200" dirty="0" smtClean="0">
                <a:solidFill>
                  <a:schemeClr val="bg1"/>
                </a:solidFill>
              </a:rPr>
              <a:t>Sube vídeos directamente a FB</a:t>
            </a:r>
          </a:p>
          <a:p>
            <a:pPr marL="514350" indent="-514350">
              <a:buAutoNum type="arabicPeriod" startAt="7"/>
            </a:pPr>
            <a:r>
              <a:rPr lang="es-GT" sz="3200" dirty="0" smtClean="0">
                <a:solidFill>
                  <a:schemeClr val="bg1"/>
                </a:solidFill>
              </a:rPr>
              <a:t>  Permite que el </a:t>
            </a:r>
            <a:r>
              <a:rPr lang="es-GT" sz="3200" i="1" dirty="0" smtClean="0">
                <a:solidFill>
                  <a:schemeClr val="bg1"/>
                </a:solidFill>
              </a:rPr>
              <a:t>orgánico</a:t>
            </a:r>
            <a:r>
              <a:rPr lang="es-GT" sz="3200" dirty="0" smtClean="0">
                <a:solidFill>
                  <a:schemeClr val="bg1"/>
                </a:solidFill>
              </a:rPr>
              <a:t> avance y luego promociona</a:t>
            </a:r>
          </a:p>
          <a:p>
            <a:pPr marL="514350" indent="-514350">
              <a:buAutoNum type="arabicPeriod" startAt="7"/>
            </a:pPr>
            <a:r>
              <a:rPr lang="es-GT" sz="3200" dirty="0">
                <a:solidFill>
                  <a:schemeClr val="bg1"/>
                </a:solidFill>
              </a:rPr>
              <a:t> </a:t>
            </a:r>
            <a:r>
              <a:rPr lang="es-GT" sz="3200" dirty="0" smtClean="0">
                <a:solidFill>
                  <a:schemeClr val="bg1"/>
                </a:solidFill>
              </a:rPr>
              <a:t>Genera líneas de contenido con lógica </a:t>
            </a:r>
          </a:p>
          <a:p>
            <a:pPr marL="514350" indent="-514350">
              <a:buAutoNum type="arabicPeriod" startAt="7"/>
            </a:pPr>
            <a:r>
              <a:rPr lang="es-GT" sz="3200" dirty="0">
                <a:solidFill>
                  <a:schemeClr val="bg1"/>
                </a:solidFill>
              </a:rPr>
              <a:t> </a:t>
            </a:r>
            <a:r>
              <a:rPr lang="es-GT" sz="3200" dirty="0" smtClean="0">
                <a:solidFill>
                  <a:schemeClr val="bg1"/>
                </a:solidFill>
              </a:rPr>
              <a:t>No te canses de medir. </a:t>
            </a:r>
          </a:p>
          <a:p>
            <a:pPr marL="514350" indent="-514350">
              <a:buAutoNum type="arabicPeriod"/>
            </a:pPr>
            <a:endParaRPr lang="en-US" sz="3200" dirty="0">
              <a:solidFill>
                <a:schemeClr val="bg1"/>
              </a:solidFill>
            </a:endParaRPr>
          </a:p>
        </p:txBody>
      </p:sp>
    </p:spTree>
    <p:extLst>
      <p:ext uri="{BB962C8B-B14F-4D97-AF65-F5344CB8AC3E}">
        <p14:creationId xmlns:p14="http://schemas.microsoft.com/office/powerpoint/2010/main" val="394380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524000" y="0"/>
            <a:ext cx="9143999" cy="6858000"/>
          </a:xfrm>
          <a:prstGeom prst="rect">
            <a:avLst/>
          </a:prstGeom>
        </p:spPr>
      </p:pic>
      <p:sp>
        <p:nvSpPr>
          <p:cNvPr id="2" name="Título 1"/>
          <p:cNvSpPr>
            <a:spLocks noGrp="1"/>
          </p:cNvSpPr>
          <p:nvPr>
            <p:ph type="title"/>
          </p:nvPr>
        </p:nvSpPr>
        <p:spPr>
          <a:xfrm>
            <a:off x="838200" y="2450599"/>
            <a:ext cx="10515600" cy="1325563"/>
          </a:xfrm>
        </p:spPr>
        <p:txBody>
          <a:bodyPr/>
          <a:lstStyle/>
          <a:p>
            <a:pPr algn="ctr"/>
            <a:r>
              <a:rPr lang="es-GT" b="1" dirty="0" smtClean="0">
                <a:solidFill>
                  <a:srgbClr val="C00000"/>
                </a:solidFill>
                <a:latin typeface="Arial Black" panose="020B0A04020102020204" pitchFamily="34" charset="0"/>
              </a:rPr>
              <a:t>CONTENIDO ATRACTIVO… CONTENIDO QUE VENDE.</a:t>
            </a:r>
            <a:endParaRPr lang="en-US" b="1"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81380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a:hlinkClick r:id="rId2"/>
          </p:cNvPr>
          <p:cNvPicPr>
            <a:picLocks noChangeAspect="1"/>
          </p:cNvPicPr>
          <p:nvPr/>
        </p:nvPicPr>
        <p:blipFill>
          <a:blip r:embed="rId3"/>
          <a:stretch>
            <a:fillRect/>
          </a:stretch>
        </p:blipFill>
        <p:spPr>
          <a:xfrm>
            <a:off x="1379621" y="1397743"/>
            <a:ext cx="9179930" cy="5299836"/>
          </a:xfrm>
          <a:prstGeom prst="rect">
            <a:avLst/>
          </a:prstGeom>
        </p:spPr>
      </p:pic>
      <p:sp>
        <p:nvSpPr>
          <p:cNvPr id="3" name="Título 2"/>
          <p:cNvSpPr>
            <a:spLocks noGrp="1"/>
          </p:cNvSpPr>
          <p:nvPr>
            <p:ph type="title"/>
          </p:nvPr>
        </p:nvSpPr>
        <p:spPr/>
        <p:txBody>
          <a:bodyPr/>
          <a:lstStyle/>
          <a:p>
            <a:r>
              <a:rPr lang="es-GT" dirty="0" smtClean="0"/>
              <a:t>Aprovechar la actualidad</a:t>
            </a:r>
            <a:endParaRPr lang="en-US" dirty="0"/>
          </a:p>
        </p:txBody>
      </p:sp>
      <p:pic>
        <p:nvPicPr>
          <p:cNvPr id="2" name="Imagen 1"/>
          <p:cNvPicPr>
            <a:picLocks noChangeAspect="1"/>
          </p:cNvPicPr>
          <p:nvPr/>
        </p:nvPicPr>
        <p:blipFill>
          <a:blip r:embed="rId4"/>
          <a:stretch>
            <a:fillRect/>
          </a:stretch>
        </p:blipFill>
        <p:spPr>
          <a:xfrm>
            <a:off x="8836421" y="221589"/>
            <a:ext cx="1723130" cy="806317"/>
          </a:xfrm>
          <a:prstGeom prst="rect">
            <a:avLst/>
          </a:prstGeom>
        </p:spPr>
      </p:pic>
    </p:spTree>
    <p:extLst>
      <p:ext uri="{BB962C8B-B14F-4D97-AF65-F5344CB8AC3E}">
        <p14:creationId xmlns:p14="http://schemas.microsoft.com/office/powerpoint/2010/main" val="47226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GT" dirty="0" smtClean="0"/>
              <a:t>Utilizar el factor humano</a:t>
            </a:r>
            <a:endParaRPr lang="en-US" dirty="0"/>
          </a:p>
        </p:txBody>
      </p:sp>
      <p:pic>
        <p:nvPicPr>
          <p:cNvPr id="2" name="Imagen 1"/>
          <p:cNvPicPr>
            <a:picLocks noChangeAspect="1"/>
          </p:cNvPicPr>
          <p:nvPr/>
        </p:nvPicPr>
        <p:blipFill>
          <a:blip r:embed="rId2"/>
          <a:stretch>
            <a:fillRect/>
          </a:stretch>
        </p:blipFill>
        <p:spPr>
          <a:xfrm>
            <a:off x="1267988" y="1363579"/>
            <a:ext cx="10394622" cy="5227205"/>
          </a:xfrm>
          <a:prstGeom prst="rect">
            <a:avLst/>
          </a:prstGeom>
        </p:spPr>
      </p:pic>
      <p:pic>
        <p:nvPicPr>
          <p:cNvPr id="4" name="Imagen 3"/>
          <p:cNvPicPr>
            <a:picLocks noChangeAspect="1"/>
          </p:cNvPicPr>
          <p:nvPr/>
        </p:nvPicPr>
        <p:blipFill>
          <a:blip r:embed="rId3"/>
          <a:stretch>
            <a:fillRect/>
          </a:stretch>
        </p:blipFill>
        <p:spPr>
          <a:xfrm>
            <a:off x="8836421" y="221589"/>
            <a:ext cx="1723130" cy="806317"/>
          </a:xfrm>
          <a:prstGeom prst="rect">
            <a:avLst/>
          </a:prstGeom>
        </p:spPr>
      </p:pic>
    </p:spTree>
    <p:extLst>
      <p:ext uri="{BB962C8B-B14F-4D97-AF65-F5344CB8AC3E}">
        <p14:creationId xmlns:p14="http://schemas.microsoft.com/office/powerpoint/2010/main" val="145273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GT" dirty="0" smtClean="0"/>
              <a:t>Enseñar de ser posible. </a:t>
            </a:r>
            <a:endParaRPr lang="en-US" dirty="0"/>
          </a:p>
        </p:txBody>
      </p:sp>
      <p:pic>
        <p:nvPicPr>
          <p:cNvPr id="2" name="Imagen 1"/>
          <p:cNvPicPr>
            <a:picLocks noChangeAspect="1"/>
          </p:cNvPicPr>
          <p:nvPr/>
        </p:nvPicPr>
        <p:blipFill>
          <a:blip r:embed="rId2"/>
          <a:stretch>
            <a:fillRect/>
          </a:stretch>
        </p:blipFill>
        <p:spPr>
          <a:xfrm>
            <a:off x="838200" y="1536681"/>
            <a:ext cx="10234863" cy="4957146"/>
          </a:xfrm>
          <a:prstGeom prst="rect">
            <a:avLst/>
          </a:prstGeom>
        </p:spPr>
      </p:pic>
      <p:pic>
        <p:nvPicPr>
          <p:cNvPr id="4" name="Imagen 3"/>
          <p:cNvPicPr>
            <a:picLocks noChangeAspect="1"/>
          </p:cNvPicPr>
          <p:nvPr/>
        </p:nvPicPr>
        <p:blipFill>
          <a:blip r:embed="rId3"/>
          <a:stretch>
            <a:fillRect/>
          </a:stretch>
        </p:blipFill>
        <p:spPr>
          <a:xfrm>
            <a:off x="8836421" y="221589"/>
            <a:ext cx="1723130" cy="806317"/>
          </a:xfrm>
          <a:prstGeom prst="rect">
            <a:avLst/>
          </a:prstGeom>
        </p:spPr>
      </p:pic>
    </p:spTree>
    <p:extLst>
      <p:ext uri="{BB962C8B-B14F-4D97-AF65-F5344CB8AC3E}">
        <p14:creationId xmlns:p14="http://schemas.microsoft.com/office/powerpoint/2010/main" val="355256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GT" dirty="0" smtClean="0"/>
              <a:t>Hacer pensar</a:t>
            </a:r>
            <a:endParaRPr lang="en-US" dirty="0"/>
          </a:p>
        </p:txBody>
      </p:sp>
      <p:pic>
        <p:nvPicPr>
          <p:cNvPr id="4" name="Imagen 3">
            <a:hlinkClick r:id="rId2"/>
          </p:cNvPr>
          <p:cNvPicPr>
            <a:picLocks noChangeAspect="1"/>
          </p:cNvPicPr>
          <p:nvPr/>
        </p:nvPicPr>
        <p:blipFill>
          <a:blip r:embed="rId3"/>
          <a:stretch>
            <a:fillRect/>
          </a:stretch>
        </p:blipFill>
        <p:spPr>
          <a:xfrm>
            <a:off x="1374833" y="1352502"/>
            <a:ext cx="9442334" cy="5505498"/>
          </a:xfrm>
          <a:prstGeom prst="rect">
            <a:avLst/>
          </a:prstGeom>
        </p:spPr>
      </p:pic>
      <p:pic>
        <p:nvPicPr>
          <p:cNvPr id="5" name="Imagen 4"/>
          <p:cNvPicPr>
            <a:picLocks noChangeAspect="1"/>
          </p:cNvPicPr>
          <p:nvPr/>
        </p:nvPicPr>
        <p:blipFill>
          <a:blip r:embed="rId4"/>
          <a:stretch>
            <a:fillRect/>
          </a:stretch>
        </p:blipFill>
        <p:spPr>
          <a:xfrm>
            <a:off x="8836421" y="221589"/>
            <a:ext cx="1723130" cy="806317"/>
          </a:xfrm>
          <a:prstGeom prst="rect">
            <a:avLst/>
          </a:prstGeom>
        </p:spPr>
      </p:pic>
    </p:spTree>
    <p:extLst>
      <p:ext uri="{BB962C8B-B14F-4D97-AF65-F5344CB8AC3E}">
        <p14:creationId xmlns:p14="http://schemas.microsoft.com/office/powerpoint/2010/main" val="30878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GT" dirty="0" smtClean="0"/>
              <a:t>Preguntas que </a:t>
            </a:r>
            <a:r>
              <a:rPr lang="es-GT" smtClean="0"/>
              <a:t>quieras contestar</a:t>
            </a:r>
            <a:endParaRPr lang="en-US" dirty="0"/>
          </a:p>
        </p:txBody>
      </p:sp>
      <p:pic>
        <p:nvPicPr>
          <p:cNvPr id="2" name="Imagen 1">
            <a:hlinkClick r:id="rId2"/>
          </p:cNvPr>
          <p:cNvPicPr>
            <a:picLocks noChangeAspect="1"/>
          </p:cNvPicPr>
          <p:nvPr/>
        </p:nvPicPr>
        <p:blipFill>
          <a:blip r:embed="rId3"/>
          <a:stretch>
            <a:fillRect/>
          </a:stretch>
        </p:blipFill>
        <p:spPr>
          <a:xfrm>
            <a:off x="3561347" y="1382893"/>
            <a:ext cx="4721917" cy="5475107"/>
          </a:xfrm>
          <a:prstGeom prst="rect">
            <a:avLst/>
          </a:prstGeom>
        </p:spPr>
      </p:pic>
      <p:pic>
        <p:nvPicPr>
          <p:cNvPr id="4" name="Imagen 3"/>
          <p:cNvPicPr>
            <a:picLocks noChangeAspect="1"/>
          </p:cNvPicPr>
          <p:nvPr/>
        </p:nvPicPr>
        <p:blipFill>
          <a:blip r:embed="rId4"/>
          <a:stretch>
            <a:fillRect/>
          </a:stretch>
        </p:blipFill>
        <p:spPr>
          <a:xfrm>
            <a:off x="8836421" y="221589"/>
            <a:ext cx="1723130" cy="806317"/>
          </a:xfrm>
          <a:prstGeom prst="rect">
            <a:avLst/>
          </a:prstGeom>
        </p:spPr>
      </p:pic>
    </p:spTree>
    <p:extLst>
      <p:ext uri="{BB962C8B-B14F-4D97-AF65-F5344CB8AC3E}">
        <p14:creationId xmlns:p14="http://schemas.microsoft.com/office/powerpoint/2010/main" val="203929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GT" dirty="0" smtClean="0"/>
              <a:t>Preguntas que </a:t>
            </a:r>
            <a:r>
              <a:rPr lang="es-GT" smtClean="0"/>
              <a:t>quieras contestar</a:t>
            </a:r>
            <a:endParaRPr lang="en-US" dirty="0"/>
          </a:p>
        </p:txBody>
      </p:sp>
      <p:pic>
        <p:nvPicPr>
          <p:cNvPr id="5" name="Imagen 4"/>
          <p:cNvPicPr>
            <a:picLocks noChangeAspect="1"/>
          </p:cNvPicPr>
          <p:nvPr/>
        </p:nvPicPr>
        <p:blipFill>
          <a:blip r:embed="rId2"/>
          <a:stretch>
            <a:fillRect/>
          </a:stretch>
        </p:blipFill>
        <p:spPr>
          <a:xfrm>
            <a:off x="265371" y="1554204"/>
            <a:ext cx="11661257" cy="4776288"/>
          </a:xfrm>
          <a:prstGeom prst="rect">
            <a:avLst/>
          </a:prstGeom>
        </p:spPr>
      </p:pic>
      <p:pic>
        <p:nvPicPr>
          <p:cNvPr id="4" name="Imagen 3"/>
          <p:cNvPicPr>
            <a:picLocks noChangeAspect="1"/>
          </p:cNvPicPr>
          <p:nvPr/>
        </p:nvPicPr>
        <p:blipFill>
          <a:blip r:embed="rId3"/>
          <a:stretch>
            <a:fillRect/>
          </a:stretch>
        </p:blipFill>
        <p:spPr>
          <a:xfrm>
            <a:off x="8836421" y="221589"/>
            <a:ext cx="1723130" cy="806317"/>
          </a:xfrm>
          <a:prstGeom prst="rect">
            <a:avLst/>
          </a:prstGeom>
        </p:spPr>
      </p:pic>
    </p:spTree>
    <p:extLst>
      <p:ext uri="{BB962C8B-B14F-4D97-AF65-F5344CB8AC3E}">
        <p14:creationId xmlns:p14="http://schemas.microsoft.com/office/powerpoint/2010/main" val="281434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GT" b="1" dirty="0" smtClean="0">
                <a:solidFill>
                  <a:schemeClr val="bg1"/>
                </a:solidFill>
              </a:rPr>
              <a:t>Introducción a la publicidad ONLINE</a:t>
            </a:r>
            <a:endParaRPr lang="en-US" b="1" dirty="0">
              <a:solidFill>
                <a:schemeClr val="bg1"/>
              </a:solidFill>
            </a:endParaRPr>
          </a:p>
        </p:txBody>
      </p:sp>
      <p:sp>
        <p:nvSpPr>
          <p:cNvPr id="3" name="Marcador de contenido 2"/>
          <p:cNvSpPr>
            <a:spLocks noGrp="1"/>
          </p:cNvSpPr>
          <p:nvPr>
            <p:ph idx="1"/>
          </p:nvPr>
        </p:nvSpPr>
        <p:spPr/>
        <p:txBody>
          <a:bodyPr/>
          <a:lstStyle/>
          <a:p>
            <a:pPr marL="0" indent="0">
              <a:buNone/>
            </a:pPr>
            <a:r>
              <a:rPr lang="es-GT" dirty="0" smtClean="0">
                <a:solidFill>
                  <a:schemeClr val="bg1"/>
                </a:solidFill>
              </a:rPr>
              <a:t>Hay 2 tipos de campañas publicitarias HOY. </a:t>
            </a:r>
          </a:p>
          <a:p>
            <a:pPr marL="514350" indent="-514350">
              <a:buAutoNum type="arabicPeriod"/>
            </a:pPr>
            <a:r>
              <a:rPr lang="es-GT" dirty="0" smtClean="0">
                <a:solidFill>
                  <a:schemeClr val="bg1"/>
                </a:solidFill>
              </a:rPr>
              <a:t>Campañas tradicionales e invasivas. </a:t>
            </a:r>
          </a:p>
          <a:p>
            <a:pPr marL="514350" indent="-514350">
              <a:buAutoNum type="arabicPeriod"/>
            </a:pPr>
            <a:r>
              <a:rPr lang="es-GT" dirty="0" smtClean="0">
                <a:solidFill>
                  <a:schemeClr val="bg1"/>
                </a:solidFill>
              </a:rPr>
              <a:t>Campañas personalizadas y efectivas. </a:t>
            </a:r>
            <a:endParaRPr lang="en-US" dirty="0">
              <a:solidFill>
                <a:schemeClr val="bg1"/>
              </a:solidFill>
            </a:endParaRPr>
          </a:p>
        </p:txBody>
      </p:sp>
    </p:spTree>
    <p:extLst>
      <p:ext uri="{BB962C8B-B14F-4D97-AF65-F5344CB8AC3E}">
        <p14:creationId xmlns:p14="http://schemas.microsoft.com/office/powerpoint/2010/main" val="83720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obile technology number phone community gadget together mobile phone blogging social media call instagram facebook organ information twitter blog global screenshot iphonography received on send networking exchange of information whats app networked privacy policy web 2 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4683"/>
            <a:ext cx="12325082" cy="8216721"/>
          </a:xfrm>
          <a:prstGeom prst="rect">
            <a:avLst/>
          </a:prstGeom>
          <a:noFill/>
          <a:extLst>
            <a:ext uri="{909E8E84-426E-40DD-AFC4-6F175D3DCCD1}">
              <a14:hiddenFill xmlns:a14="http://schemas.microsoft.com/office/drawing/2010/main">
                <a:solidFill>
                  <a:srgbClr val="FFFFFF"/>
                </a:solidFill>
              </a14:hiddenFill>
            </a:ext>
          </a:extLst>
        </p:spPr>
      </p:pic>
      <p:sp>
        <p:nvSpPr>
          <p:cNvPr id="3" name="Subtítulo 2"/>
          <p:cNvSpPr>
            <a:spLocks noGrp="1"/>
          </p:cNvSpPr>
          <p:nvPr>
            <p:ph type="subTitle" idx="1"/>
          </p:nvPr>
        </p:nvSpPr>
        <p:spPr>
          <a:xfrm>
            <a:off x="6701307" y="3245476"/>
            <a:ext cx="5490693" cy="2115355"/>
          </a:xfrm>
        </p:spPr>
        <p:txBody>
          <a:bodyPr>
            <a:normAutofit fontScale="92500" lnSpcReduction="20000"/>
          </a:bodyPr>
          <a:lstStyle/>
          <a:p>
            <a:pPr algn="r"/>
            <a:r>
              <a:rPr lang="es-GT" sz="7500" b="1" dirty="0" smtClean="0">
                <a:solidFill>
                  <a:schemeClr val="bg1"/>
                </a:solidFill>
                <a:effectLst>
                  <a:outerShdw blurRad="38100" dist="38100" dir="2700000" algn="tl">
                    <a:srgbClr val="000000">
                      <a:alpha val="43137"/>
                    </a:srgbClr>
                  </a:outerShdw>
                </a:effectLst>
                <a:latin typeface="Arial Black" panose="020B0A04020102020204" pitchFamily="34" charset="0"/>
              </a:rPr>
              <a:t>Facebook </a:t>
            </a:r>
            <a:r>
              <a:rPr lang="es-GT" sz="3500" b="1" dirty="0" smtClean="0">
                <a:solidFill>
                  <a:schemeClr val="bg1"/>
                </a:solidFill>
                <a:effectLst>
                  <a:outerShdw blurRad="38100" dist="38100" dir="2700000" algn="tl">
                    <a:srgbClr val="000000">
                      <a:alpha val="43137"/>
                    </a:srgbClr>
                  </a:outerShdw>
                </a:effectLst>
                <a:latin typeface="Arial Black" panose="020B0A04020102020204" pitchFamily="34" charset="0"/>
              </a:rPr>
              <a:t>como Herramienta </a:t>
            </a:r>
          </a:p>
          <a:p>
            <a:pPr algn="r"/>
            <a:r>
              <a:rPr lang="es-GT" sz="3500" b="1" dirty="0" smtClean="0">
                <a:solidFill>
                  <a:schemeClr val="bg1"/>
                </a:solidFill>
                <a:effectLst>
                  <a:outerShdw blurRad="38100" dist="38100" dir="2700000" algn="tl">
                    <a:srgbClr val="000000">
                      <a:alpha val="43137"/>
                    </a:srgbClr>
                  </a:outerShdw>
                </a:effectLst>
                <a:latin typeface="Arial Black" panose="020B0A04020102020204" pitchFamily="34" charset="0"/>
              </a:rPr>
              <a:t>de </a:t>
            </a:r>
          </a:p>
          <a:p>
            <a:pPr algn="r"/>
            <a:r>
              <a:rPr lang="es-GT" sz="3500" b="1" dirty="0" smtClean="0">
                <a:solidFill>
                  <a:schemeClr val="bg1"/>
                </a:solidFill>
                <a:effectLst>
                  <a:outerShdw blurRad="38100" dist="38100" dir="2700000" algn="tl">
                    <a:srgbClr val="000000">
                      <a:alpha val="43137"/>
                    </a:srgbClr>
                  </a:outerShdw>
                </a:effectLst>
                <a:latin typeface="Arial Black" panose="020B0A04020102020204" pitchFamily="34" charset="0"/>
              </a:rPr>
              <a:t>Marketing Digital</a:t>
            </a:r>
            <a:endParaRPr lang="en-US" sz="35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65972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ature forest walking animal wildlife fur jungle dirt mammal fauna gorilla upright trees leaves woods ape rainforest branches hairy monster evolution big woodland habitat yeti jurassic bigfoot humanoid great ape natural environment neanderthals anthropoid ape neandert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1433"/>
            <a:ext cx="12192000" cy="811784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lstStyle/>
          <a:p>
            <a:r>
              <a:rPr lang="es-GT" b="1" dirty="0" smtClean="0">
                <a:solidFill>
                  <a:schemeClr val="bg1"/>
                </a:solidFill>
                <a:effectLst>
                  <a:outerShdw blurRad="38100" dist="38100" dir="2700000" algn="tl">
                    <a:srgbClr val="000000">
                      <a:alpha val="43137"/>
                    </a:srgbClr>
                  </a:outerShdw>
                </a:effectLst>
              </a:rPr>
              <a:t>Pero… ¿ya evolucionaste?</a:t>
            </a:r>
            <a:endParaRPr lang="en-US" b="1" dirty="0">
              <a:solidFill>
                <a:schemeClr val="bg1"/>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p:txBody>
          <a:bodyPr/>
          <a:lstStyle/>
          <a:p>
            <a:endParaRPr lang="en-US"/>
          </a:p>
        </p:txBody>
      </p:sp>
    </p:spTree>
    <p:extLst>
      <p:ext uri="{BB962C8B-B14F-4D97-AF65-F5344CB8AC3E}">
        <p14:creationId xmlns:p14="http://schemas.microsoft.com/office/powerpoint/2010/main" val="383072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3074" name="Picture 2" descr="man person coffee shop restaurant social bar meal sen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86935"/>
            <a:ext cx="12268200" cy="817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95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5122" name="Picture 2" descr="woman social female meal community lunch happy network entrepreneur networking sense business woman working woman women in business networking people academic confer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5532"/>
            <a:ext cx="12323298" cy="8215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49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6146" name="Picture 2" descr="Resultado de imagen para evoluciÃ³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87791"/>
            <a:ext cx="97536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64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7170" name="Picture 2" descr="Resultado de imagen para banners cocacola 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112" y="2501106"/>
            <a:ext cx="8105775" cy="300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81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8194" name="Picture 2" descr="Resultado de imagen para banners cocacola 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2501106"/>
            <a:ext cx="8096250" cy="300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15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9218" name="Picture 2" descr="Resultado de imagen para banners cocacola 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2510631"/>
            <a:ext cx="8096250" cy="2981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39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GT" dirty="0" smtClean="0">
                <a:solidFill>
                  <a:schemeClr val="bg1"/>
                </a:solidFill>
              </a:rPr>
              <a:t>¿te invitan a comprar?</a:t>
            </a:r>
            <a:endParaRPr lang="en-US" dirty="0">
              <a:solidFill>
                <a:schemeClr val="bg1"/>
              </a:solidFill>
            </a:endParaRPr>
          </a:p>
        </p:txBody>
      </p:sp>
      <p:sp>
        <p:nvSpPr>
          <p:cNvPr id="3" name="Marcador de contenido 2"/>
          <p:cNvSpPr>
            <a:spLocks noGrp="1"/>
          </p:cNvSpPr>
          <p:nvPr>
            <p:ph idx="1"/>
          </p:nvPr>
        </p:nvSpPr>
        <p:spPr/>
        <p:txBody>
          <a:bodyPr/>
          <a:lstStyle/>
          <a:p>
            <a:endParaRPr lang="en-US"/>
          </a:p>
        </p:txBody>
      </p:sp>
    </p:spTree>
    <p:extLst>
      <p:ext uri="{BB962C8B-B14F-4D97-AF65-F5344CB8AC3E}">
        <p14:creationId xmlns:p14="http://schemas.microsoft.com/office/powerpoint/2010/main" val="427722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GT" dirty="0" smtClean="0">
                <a:solidFill>
                  <a:schemeClr val="bg1"/>
                </a:solidFill>
              </a:rPr>
              <a:t>¿por qué no?</a:t>
            </a:r>
            <a:endParaRPr lang="en-US" dirty="0">
              <a:solidFill>
                <a:schemeClr val="bg1"/>
              </a:solidFill>
            </a:endParaRPr>
          </a:p>
        </p:txBody>
      </p:sp>
      <p:sp>
        <p:nvSpPr>
          <p:cNvPr id="3" name="Marcador de contenido 2"/>
          <p:cNvSpPr>
            <a:spLocks noGrp="1"/>
          </p:cNvSpPr>
          <p:nvPr>
            <p:ph idx="1"/>
          </p:nvPr>
        </p:nvSpPr>
        <p:spPr/>
        <p:txBody>
          <a:bodyPr/>
          <a:lstStyle/>
          <a:p>
            <a:endParaRPr lang="en-US"/>
          </a:p>
        </p:txBody>
      </p:sp>
    </p:spTree>
    <p:extLst>
      <p:ext uri="{BB962C8B-B14F-4D97-AF65-F5344CB8AC3E}">
        <p14:creationId xmlns:p14="http://schemas.microsoft.com/office/powerpoint/2010/main" val="343821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GT" dirty="0" smtClean="0">
                <a:solidFill>
                  <a:schemeClr val="bg1"/>
                </a:solidFill>
              </a:rPr>
              <a:t>Sólo sirven de </a:t>
            </a:r>
            <a:r>
              <a:rPr lang="es-GT" dirty="0" err="1" smtClean="0">
                <a:solidFill>
                  <a:schemeClr val="bg1"/>
                </a:solidFill>
              </a:rPr>
              <a:t>branding</a:t>
            </a:r>
            <a:r>
              <a:rPr lang="es-GT" dirty="0" smtClean="0">
                <a:solidFill>
                  <a:schemeClr val="bg1"/>
                </a:solidFill>
              </a:rPr>
              <a:t>…</a:t>
            </a:r>
            <a:endParaRPr lang="en-US" dirty="0">
              <a:solidFill>
                <a:schemeClr val="bg1"/>
              </a:solidFill>
            </a:endParaRPr>
          </a:p>
        </p:txBody>
      </p:sp>
      <p:sp>
        <p:nvSpPr>
          <p:cNvPr id="3" name="Marcador de contenido 2"/>
          <p:cNvSpPr>
            <a:spLocks noGrp="1"/>
          </p:cNvSpPr>
          <p:nvPr>
            <p:ph idx="1"/>
          </p:nvPr>
        </p:nvSpPr>
        <p:spPr/>
        <p:txBody>
          <a:bodyPr/>
          <a:lstStyle/>
          <a:p>
            <a:pPr marL="0" indent="0">
              <a:buNone/>
            </a:pPr>
            <a:r>
              <a:rPr lang="es-GT" dirty="0" smtClean="0">
                <a:solidFill>
                  <a:schemeClr val="bg1"/>
                </a:solidFill>
              </a:rPr>
              <a:t>Además hay que gastar miles de dólares. </a:t>
            </a:r>
            <a:endParaRPr lang="en-US" dirty="0">
              <a:solidFill>
                <a:schemeClr val="bg1"/>
              </a:solidFill>
            </a:endParaRPr>
          </a:p>
        </p:txBody>
      </p:sp>
      <p:pic>
        <p:nvPicPr>
          <p:cNvPr id="4" name="Imagen 3"/>
          <p:cNvPicPr>
            <a:picLocks noChangeAspect="1"/>
          </p:cNvPicPr>
          <p:nvPr/>
        </p:nvPicPr>
        <p:blipFill>
          <a:blip r:embed="rId2"/>
          <a:stretch>
            <a:fillRect/>
          </a:stretch>
        </p:blipFill>
        <p:spPr>
          <a:xfrm>
            <a:off x="9483535" y="221589"/>
            <a:ext cx="1723130" cy="806317"/>
          </a:xfrm>
          <a:prstGeom prst="rect">
            <a:avLst/>
          </a:prstGeom>
        </p:spPr>
      </p:pic>
    </p:spTree>
    <p:extLst>
      <p:ext uri="{BB962C8B-B14F-4D97-AF65-F5344CB8AC3E}">
        <p14:creationId xmlns:p14="http://schemas.microsoft.com/office/powerpoint/2010/main" val="303268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GT"/>
          </a:p>
        </p:txBody>
      </p:sp>
      <p:sp>
        <p:nvSpPr>
          <p:cNvPr id="3" name="2 Subtítulo"/>
          <p:cNvSpPr>
            <a:spLocks noGrp="1"/>
          </p:cNvSpPr>
          <p:nvPr>
            <p:ph type="subTitle" idx="1"/>
          </p:nvPr>
        </p:nvSpPr>
        <p:spPr/>
        <p:txBody>
          <a:bodyPr/>
          <a:lstStyle/>
          <a:p>
            <a:endParaRPr lang="es-GT"/>
          </a:p>
        </p:txBody>
      </p:sp>
      <p:sp>
        <p:nvSpPr>
          <p:cNvPr id="6" name="1 Título"/>
          <p:cNvSpPr txBox="1">
            <a:spLocks/>
          </p:cNvSpPr>
          <p:nvPr/>
        </p:nvSpPr>
        <p:spPr>
          <a:xfrm>
            <a:off x="2362200" y="2282826"/>
            <a:ext cx="7772400" cy="1470025"/>
          </a:xfrm>
          <a:prstGeom prst="rect">
            <a:avLst/>
          </a:prstGeom>
        </p:spPr>
        <p:txBody>
          <a:bodyPr vert="horz" lIns="91440" tIns="45720" rIns="91440" bIns="45720" rtlCol="0" anchor="ctr">
            <a:noAutofit/>
          </a:bodyPr>
          <a:lstStyle/>
          <a:p>
            <a:pPr algn="ctr">
              <a:spcBef>
                <a:spcPct val="0"/>
              </a:spcBef>
              <a:defRPr/>
            </a:pPr>
            <a:r>
              <a:rPr lang="es-GT" sz="20000" b="1" i="1" dirty="0">
                <a:solidFill>
                  <a:schemeClr val="bg1"/>
                </a:solidFill>
                <a:latin typeface="+mj-lt"/>
                <a:ea typeface="+mj-ea"/>
                <a:cs typeface="+mj-cs"/>
              </a:rPr>
              <a:t>¡Hola!</a:t>
            </a:r>
            <a:endParaRPr lang="es-GT" sz="20000" dirty="0">
              <a:solidFill>
                <a:schemeClr val="bg1"/>
              </a:solidFill>
              <a:latin typeface="+mj-lt"/>
              <a:ea typeface="+mj-ea"/>
              <a:cs typeface="+mj-cs"/>
            </a:endParaRPr>
          </a:p>
        </p:txBody>
      </p:sp>
    </p:spTree>
    <p:extLst>
      <p:ext uri="{BB962C8B-B14F-4D97-AF65-F5344CB8AC3E}">
        <p14:creationId xmlns:p14="http://schemas.microsoft.com/office/powerpoint/2010/main" val="306514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GT" dirty="0" smtClean="0">
                <a:solidFill>
                  <a:schemeClr val="bg1"/>
                </a:solidFill>
              </a:rPr>
              <a:t>Características</a:t>
            </a:r>
            <a:endParaRPr lang="en-US" dirty="0">
              <a:solidFill>
                <a:schemeClr val="bg1"/>
              </a:solidFill>
            </a:endParaRPr>
          </a:p>
        </p:txBody>
      </p:sp>
      <p:sp>
        <p:nvSpPr>
          <p:cNvPr id="3" name="Marcador de contenido 2"/>
          <p:cNvSpPr>
            <a:spLocks noGrp="1"/>
          </p:cNvSpPr>
          <p:nvPr>
            <p:ph idx="1"/>
          </p:nvPr>
        </p:nvSpPr>
        <p:spPr/>
        <p:txBody>
          <a:bodyPr/>
          <a:lstStyle/>
          <a:p>
            <a:r>
              <a:rPr lang="es-GT" dirty="0" smtClean="0">
                <a:solidFill>
                  <a:schemeClr val="bg1"/>
                </a:solidFill>
              </a:rPr>
              <a:t>Generalizadas</a:t>
            </a:r>
          </a:p>
          <a:p>
            <a:r>
              <a:rPr lang="es-GT" dirty="0" smtClean="0">
                <a:solidFill>
                  <a:schemeClr val="bg1"/>
                </a:solidFill>
              </a:rPr>
              <a:t>Sin personalización.</a:t>
            </a:r>
          </a:p>
          <a:p>
            <a:r>
              <a:rPr lang="es-GT" dirty="0" smtClean="0">
                <a:solidFill>
                  <a:schemeClr val="bg1"/>
                </a:solidFill>
              </a:rPr>
              <a:t>TODOS VEN LO MISMO. </a:t>
            </a:r>
            <a:endParaRPr lang="en-US" dirty="0">
              <a:solidFill>
                <a:schemeClr val="bg1"/>
              </a:solidFill>
            </a:endParaRPr>
          </a:p>
        </p:txBody>
      </p:sp>
    </p:spTree>
    <p:extLst>
      <p:ext uri="{BB962C8B-B14F-4D97-AF65-F5344CB8AC3E}">
        <p14:creationId xmlns:p14="http://schemas.microsoft.com/office/powerpoint/2010/main" val="232133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5" name="Imagen 4"/>
          <p:cNvPicPr>
            <a:picLocks noChangeAspect="1"/>
          </p:cNvPicPr>
          <p:nvPr/>
        </p:nvPicPr>
        <p:blipFill>
          <a:blip r:embed="rId2"/>
          <a:stretch>
            <a:fillRect/>
          </a:stretch>
        </p:blipFill>
        <p:spPr>
          <a:xfrm>
            <a:off x="0" y="146137"/>
            <a:ext cx="12192000" cy="6565726"/>
          </a:xfrm>
          <a:prstGeom prst="rect">
            <a:avLst/>
          </a:prstGeom>
        </p:spPr>
      </p:pic>
      <p:pic>
        <p:nvPicPr>
          <p:cNvPr id="6" name="Imagen 5"/>
          <p:cNvPicPr>
            <a:picLocks noChangeAspect="1"/>
          </p:cNvPicPr>
          <p:nvPr/>
        </p:nvPicPr>
        <p:blipFill>
          <a:blip r:embed="rId3"/>
          <a:stretch>
            <a:fillRect/>
          </a:stretch>
        </p:blipFill>
        <p:spPr>
          <a:xfrm>
            <a:off x="9630670" y="221589"/>
            <a:ext cx="1723130" cy="806317"/>
          </a:xfrm>
          <a:prstGeom prst="rect">
            <a:avLst/>
          </a:prstGeom>
        </p:spPr>
      </p:pic>
    </p:spTree>
    <p:extLst>
      <p:ext uri="{BB962C8B-B14F-4D97-AF65-F5344CB8AC3E}">
        <p14:creationId xmlns:p14="http://schemas.microsoft.com/office/powerpoint/2010/main" val="234795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74189" y="2025113"/>
            <a:ext cx="5613011" cy="1325563"/>
          </a:xfrm>
        </p:spPr>
        <p:txBody>
          <a:bodyPr>
            <a:normAutofit fontScale="90000"/>
          </a:bodyPr>
          <a:lstStyle/>
          <a:p>
            <a:r>
              <a:rPr lang="es-GT" dirty="0" smtClean="0"/>
              <a:t>Publicidad que desprecian los internautas	</a:t>
            </a:r>
            <a:endParaRPr lang="en-US" dirty="0"/>
          </a:p>
        </p:txBody>
      </p:sp>
      <p:sp>
        <p:nvSpPr>
          <p:cNvPr id="3" name="Marcador de contenido 2"/>
          <p:cNvSpPr>
            <a:spLocks noGrp="1"/>
          </p:cNvSpPr>
          <p:nvPr>
            <p:ph idx="1"/>
          </p:nvPr>
        </p:nvSpPr>
        <p:spPr>
          <a:xfrm>
            <a:off x="6274189" y="3840480"/>
            <a:ext cx="5079609" cy="3039868"/>
          </a:xfrm>
        </p:spPr>
        <p:txBody>
          <a:bodyPr/>
          <a:lstStyle/>
          <a:p>
            <a:r>
              <a:rPr lang="es-ES" dirty="0"/>
              <a:t>Los pop-ups</a:t>
            </a:r>
          </a:p>
          <a:p>
            <a:r>
              <a:rPr lang="es-ES" dirty="0"/>
              <a:t>La publicidad en móviles</a:t>
            </a:r>
          </a:p>
          <a:p>
            <a:r>
              <a:rPr lang="es-ES" dirty="0"/>
              <a:t>La publicidad en vídeo</a:t>
            </a:r>
          </a:p>
          <a:p>
            <a:endParaRPr lang="en-US" dirty="0"/>
          </a:p>
        </p:txBody>
      </p:sp>
      <p:pic>
        <p:nvPicPr>
          <p:cNvPr id="4" name="Imagen 3"/>
          <p:cNvPicPr>
            <a:picLocks noChangeAspect="1"/>
          </p:cNvPicPr>
          <p:nvPr/>
        </p:nvPicPr>
        <p:blipFill>
          <a:blip r:embed="rId2"/>
          <a:stretch>
            <a:fillRect/>
          </a:stretch>
        </p:blipFill>
        <p:spPr>
          <a:xfrm>
            <a:off x="0" y="0"/>
            <a:ext cx="6096000" cy="6858000"/>
          </a:xfrm>
          <a:prstGeom prst="rect">
            <a:avLst/>
          </a:prstGeom>
        </p:spPr>
      </p:pic>
      <p:pic>
        <p:nvPicPr>
          <p:cNvPr id="5" name="Imagen 4"/>
          <p:cNvPicPr>
            <a:picLocks noChangeAspect="1"/>
          </p:cNvPicPr>
          <p:nvPr/>
        </p:nvPicPr>
        <p:blipFill>
          <a:blip r:embed="rId3"/>
          <a:stretch>
            <a:fillRect/>
          </a:stretch>
        </p:blipFill>
        <p:spPr>
          <a:xfrm>
            <a:off x="9630668" y="362266"/>
            <a:ext cx="1723130" cy="806317"/>
          </a:xfrm>
          <a:prstGeom prst="rect">
            <a:avLst/>
          </a:prstGeom>
        </p:spPr>
      </p:pic>
    </p:spTree>
    <p:extLst>
      <p:ext uri="{BB962C8B-B14F-4D97-AF65-F5344CB8AC3E}">
        <p14:creationId xmlns:p14="http://schemas.microsoft.com/office/powerpoint/2010/main" val="408656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0" y="146137"/>
            <a:ext cx="12192000" cy="6565726"/>
          </a:xfrm>
          <a:prstGeom prst="rect">
            <a:avLst/>
          </a:prstGeom>
        </p:spPr>
      </p:pic>
      <p:pic>
        <p:nvPicPr>
          <p:cNvPr id="5" name="Imagen 4"/>
          <p:cNvPicPr>
            <a:picLocks noChangeAspect="1"/>
          </p:cNvPicPr>
          <p:nvPr/>
        </p:nvPicPr>
        <p:blipFill>
          <a:blip r:embed="rId3"/>
          <a:stretch>
            <a:fillRect/>
          </a:stretch>
        </p:blipFill>
        <p:spPr>
          <a:xfrm>
            <a:off x="9630670" y="230188"/>
            <a:ext cx="1723130" cy="806317"/>
          </a:xfrm>
          <a:prstGeom prst="rect">
            <a:avLst/>
          </a:prstGeom>
        </p:spPr>
      </p:pic>
    </p:spTree>
    <p:extLst>
      <p:ext uri="{BB962C8B-B14F-4D97-AF65-F5344CB8AC3E}">
        <p14:creationId xmlns:p14="http://schemas.microsoft.com/office/powerpoint/2010/main" val="167308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GT" b="1" dirty="0" smtClean="0">
                <a:solidFill>
                  <a:schemeClr val="bg1"/>
                </a:solidFill>
              </a:rPr>
              <a:t>¿cómo personalizo?</a:t>
            </a:r>
            <a:endParaRPr lang="en-US" b="1" dirty="0">
              <a:solidFill>
                <a:schemeClr val="bg1"/>
              </a:solidFill>
            </a:endParaRPr>
          </a:p>
        </p:txBody>
      </p:sp>
      <p:sp>
        <p:nvSpPr>
          <p:cNvPr id="3" name="Marcador de contenido 2"/>
          <p:cNvSpPr>
            <a:spLocks noGrp="1"/>
          </p:cNvSpPr>
          <p:nvPr>
            <p:ph idx="1"/>
          </p:nvPr>
        </p:nvSpPr>
        <p:spPr/>
        <p:txBody>
          <a:bodyPr/>
          <a:lstStyle/>
          <a:p>
            <a:endParaRPr lang="en-US"/>
          </a:p>
        </p:txBody>
      </p:sp>
    </p:spTree>
    <p:extLst>
      <p:ext uri="{BB962C8B-B14F-4D97-AF65-F5344CB8AC3E}">
        <p14:creationId xmlns:p14="http://schemas.microsoft.com/office/powerpoint/2010/main" val="309822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0744" y="365125"/>
            <a:ext cx="10515600" cy="1325563"/>
          </a:xfrm>
        </p:spPr>
        <p:txBody>
          <a:bodyPr/>
          <a:lstStyle/>
          <a:p>
            <a:r>
              <a:rPr lang="es-GT" b="1" dirty="0" err="1" smtClean="0">
                <a:latin typeface="Arial Black" panose="020B0A04020102020204" pitchFamily="34" charset="0"/>
              </a:rPr>
              <a:t>Buyer</a:t>
            </a:r>
            <a:r>
              <a:rPr lang="es-GT" b="1" dirty="0" smtClean="0">
                <a:latin typeface="Arial Black" panose="020B0A04020102020204" pitchFamily="34" charset="0"/>
              </a:rPr>
              <a:t> Persona</a:t>
            </a:r>
            <a:endParaRPr lang="en-US" b="1" dirty="0">
              <a:latin typeface="Arial Black" panose="020B0A04020102020204" pitchFamily="34" charset="0"/>
            </a:endParaRPr>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6416842" y="0"/>
            <a:ext cx="5775158" cy="6858000"/>
          </a:xfrm>
          <a:prstGeom prst="rect">
            <a:avLst/>
          </a:prstGeom>
        </p:spPr>
      </p:pic>
      <p:pic>
        <p:nvPicPr>
          <p:cNvPr id="5" name="Imagen 4"/>
          <p:cNvPicPr>
            <a:picLocks noChangeAspect="1"/>
          </p:cNvPicPr>
          <p:nvPr/>
        </p:nvPicPr>
        <p:blipFill>
          <a:blip r:embed="rId3"/>
          <a:stretch>
            <a:fillRect/>
          </a:stretch>
        </p:blipFill>
        <p:spPr>
          <a:xfrm>
            <a:off x="0" y="0"/>
            <a:ext cx="1378629" cy="645112"/>
          </a:xfrm>
          <a:prstGeom prst="rect">
            <a:avLst/>
          </a:prstGeom>
        </p:spPr>
      </p:pic>
    </p:spTree>
    <p:extLst>
      <p:ext uri="{BB962C8B-B14F-4D97-AF65-F5344CB8AC3E}">
        <p14:creationId xmlns:p14="http://schemas.microsoft.com/office/powerpoint/2010/main" val="359222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GT" dirty="0" smtClean="0">
                <a:solidFill>
                  <a:schemeClr val="bg1"/>
                </a:solidFill>
              </a:rPr>
              <a:t>Objetivos principales de publicidad en internet.</a:t>
            </a:r>
            <a:endParaRPr lang="en-US" dirty="0">
              <a:solidFill>
                <a:schemeClr val="bg1"/>
              </a:solidFill>
            </a:endParaRPr>
          </a:p>
        </p:txBody>
      </p:sp>
      <p:sp>
        <p:nvSpPr>
          <p:cNvPr id="3" name="Marcador de contenido 2"/>
          <p:cNvSpPr>
            <a:spLocks noGrp="1"/>
          </p:cNvSpPr>
          <p:nvPr>
            <p:ph idx="1"/>
          </p:nvPr>
        </p:nvSpPr>
        <p:spPr/>
        <p:txBody>
          <a:bodyPr/>
          <a:lstStyle/>
          <a:p>
            <a:r>
              <a:rPr lang="es-ES" dirty="0">
                <a:solidFill>
                  <a:schemeClr val="bg1"/>
                </a:solidFill>
              </a:rPr>
              <a:t>Potenciar su visibilidad de marca (hacer que nuevos usuarios la conozcan y que otros la recuerden)</a:t>
            </a:r>
          </a:p>
          <a:p>
            <a:r>
              <a:rPr lang="es-ES" dirty="0">
                <a:solidFill>
                  <a:schemeClr val="bg1"/>
                </a:solidFill>
              </a:rPr>
              <a:t>Promocionar un nuevo o existente producto o servicio</a:t>
            </a:r>
          </a:p>
          <a:p>
            <a:r>
              <a:rPr lang="es-ES" dirty="0">
                <a:solidFill>
                  <a:schemeClr val="bg1"/>
                </a:solidFill>
              </a:rPr>
              <a:t>Llevar tráfico a sus sitios webs</a:t>
            </a:r>
          </a:p>
          <a:p>
            <a:r>
              <a:rPr lang="es-ES" dirty="0">
                <a:solidFill>
                  <a:schemeClr val="bg1"/>
                </a:solidFill>
              </a:rPr>
              <a:t>Llevar clientes a sus establecimientos físicos</a:t>
            </a:r>
          </a:p>
          <a:p>
            <a:r>
              <a:rPr lang="es-ES" dirty="0">
                <a:solidFill>
                  <a:schemeClr val="bg1"/>
                </a:solidFill>
              </a:rPr>
              <a:t>Aumentar sus ventas online y/o físicas</a:t>
            </a:r>
          </a:p>
          <a:p>
            <a:r>
              <a:rPr lang="es-ES" dirty="0">
                <a:solidFill>
                  <a:schemeClr val="bg1"/>
                </a:solidFill>
              </a:rPr>
              <a:t>Captar leads (datos de nuestros potenciales clientes)</a:t>
            </a:r>
          </a:p>
          <a:p>
            <a:endParaRPr lang="en-US" dirty="0">
              <a:solidFill>
                <a:schemeClr val="bg1"/>
              </a:solidFill>
            </a:endParaRPr>
          </a:p>
        </p:txBody>
      </p:sp>
    </p:spTree>
    <p:extLst>
      <p:ext uri="{BB962C8B-B14F-4D97-AF65-F5344CB8AC3E}">
        <p14:creationId xmlns:p14="http://schemas.microsoft.com/office/powerpoint/2010/main" val="353498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5585509"/>
          </a:xfrm>
        </p:spPr>
        <p:txBody>
          <a:bodyPr/>
          <a:lstStyle/>
          <a:p>
            <a:pPr algn="ctr"/>
            <a:r>
              <a:rPr lang="es-GT" dirty="0" smtClean="0">
                <a:solidFill>
                  <a:schemeClr val="bg1"/>
                </a:solidFill>
                <a:latin typeface="Arial Black" panose="020B0A04020102020204" pitchFamily="34" charset="0"/>
              </a:rPr>
              <a:t>NO SÓLO TRATA DE </a:t>
            </a:r>
            <a:br>
              <a:rPr lang="es-GT" dirty="0" smtClean="0">
                <a:solidFill>
                  <a:schemeClr val="bg1"/>
                </a:solidFill>
                <a:latin typeface="Arial Black" panose="020B0A04020102020204" pitchFamily="34" charset="0"/>
              </a:rPr>
            </a:br>
            <a:r>
              <a:rPr lang="es-GT" i="1" dirty="0" smtClean="0">
                <a:solidFill>
                  <a:schemeClr val="bg1"/>
                </a:solidFill>
                <a:latin typeface="Arial Black" panose="020B0A04020102020204" pitchFamily="34" charset="0"/>
              </a:rPr>
              <a:t>“VENDER EN FACEBOOK”</a:t>
            </a:r>
            <a:endParaRPr lang="en-US" i="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93726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GT" dirty="0" err="1" smtClean="0">
                <a:solidFill>
                  <a:schemeClr val="bg1"/>
                </a:solidFill>
              </a:rPr>
              <a:t>Buyer</a:t>
            </a:r>
            <a:r>
              <a:rPr lang="es-GT" dirty="0" smtClean="0">
                <a:solidFill>
                  <a:schemeClr val="bg1"/>
                </a:solidFill>
              </a:rPr>
              <a:t> persona</a:t>
            </a:r>
            <a:endParaRPr lang="en-US" dirty="0">
              <a:solidFill>
                <a:schemeClr val="bg1"/>
              </a:solidFill>
            </a:endParaRPr>
          </a:p>
        </p:txBody>
      </p:sp>
      <p:sp>
        <p:nvSpPr>
          <p:cNvPr id="3" name="Marcador de contenido 2"/>
          <p:cNvSpPr>
            <a:spLocks noGrp="1"/>
          </p:cNvSpPr>
          <p:nvPr>
            <p:ph idx="1"/>
          </p:nvPr>
        </p:nvSpPr>
        <p:spPr/>
        <p:txBody>
          <a:bodyPr/>
          <a:lstStyle/>
          <a:p>
            <a:pPr marL="0" indent="0">
              <a:buNone/>
            </a:pPr>
            <a:endParaRPr lang="es-ES" dirty="0" smtClean="0">
              <a:solidFill>
                <a:schemeClr val="bg1"/>
              </a:solidFill>
            </a:endParaRPr>
          </a:p>
          <a:p>
            <a:pPr marL="0" indent="0" algn="just">
              <a:buNone/>
            </a:pPr>
            <a:r>
              <a:rPr lang="es-ES" dirty="0" smtClean="0">
                <a:solidFill>
                  <a:schemeClr val="bg1"/>
                </a:solidFill>
              </a:rPr>
              <a:t>Modelo arquetípico basado en un proceso de investigación, que representa quiénes son los compradores, qué intenta lograr, cuáles son las metas que motivan su comportamiento, cómo piensan, cómo compran, por qué toman su decisiones de compra, dónde compran y cuándo deciden comprar. </a:t>
            </a:r>
          </a:p>
          <a:p>
            <a:pPr marL="0" indent="0">
              <a:buNone/>
            </a:pPr>
            <a:r>
              <a:rPr lang="es-ES" i="1" dirty="0" smtClean="0">
                <a:solidFill>
                  <a:schemeClr val="bg1"/>
                </a:solidFill>
              </a:rPr>
              <a:t>Tony </a:t>
            </a:r>
            <a:r>
              <a:rPr lang="es-ES" i="1" dirty="0" err="1" smtClean="0">
                <a:solidFill>
                  <a:schemeClr val="bg1"/>
                </a:solidFill>
              </a:rPr>
              <a:t>Zambito</a:t>
            </a:r>
            <a:endParaRPr lang="es-ES" i="1" dirty="0" smtClean="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395734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GT" dirty="0" smtClean="0">
                <a:solidFill>
                  <a:schemeClr val="bg1"/>
                </a:solidFill>
              </a:rPr>
              <a:t>2009</a:t>
            </a:r>
            <a:endParaRPr lang="en-US" dirty="0">
              <a:solidFill>
                <a:schemeClr val="bg1"/>
              </a:solidFill>
            </a:endParaRPr>
          </a:p>
        </p:txBody>
      </p:sp>
      <p:sp>
        <p:nvSpPr>
          <p:cNvPr id="3" name="Marcador de contenido 2"/>
          <p:cNvSpPr>
            <a:spLocks noGrp="1"/>
          </p:cNvSpPr>
          <p:nvPr>
            <p:ph idx="1"/>
          </p:nvPr>
        </p:nvSpPr>
        <p:spPr/>
        <p:txBody>
          <a:bodyPr/>
          <a:lstStyle/>
          <a:p>
            <a:r>
              <a:rPr lang="es-GT" dirty="0" smtClean="0">
                <a:solidFill>
                  <a:schemeClr val="bg1"/>
                </a:solidFill>
              </a:rPr>
              <a:t>Hombre de 35 a 45 años</a:t>
            </a:r>
          </a:p>
          <a:p>
            <a:r>
              <a:rPr lang="es-GT" dirty="0" smtClean="0">
                <a:solidFill>
                  <a:schemeClr val="bg1"/>
                </a:solidFill>
              </a:rPr>
              <a:t>Nivel educativo: maestría</a:t>
            </a:r>
          </a:p>
          <a:p>
            <a:r>
              <a:rPr lang="es-GT" dirty="0" smtClean="0">
                <a:solidFill>
                  <a:schemeClr val="bg1"/>
                </a:solidFill>
              </a:rPr>
              <a:t>Casado</a:t>
            </a:r>
          </a:p>
          <a:p>
            <a:r>
              <a:rPr lang="es-GT" dirty="0" smtClean="0">
                <a:solidFill>
                  <a:schemeClr val="bg1"/>
                </a:solidFill>
              </a:rPr>
              <a:t>Hijos (sin aclarar el sexo)</a:t>
            </a:r>
          </a:p>
          <a:p>
            <a:r>
              <a:rPr lang="es-GT" dirty="0" smtClean="0">
                <a:solidFill>
                  <a:schemeClr val="bg1"/>
                </a:solidFill>
              </a:rPr>
              <a:t>Juega futbol</a:t>
            </a:r>
          </a:p>
          <a:p>
            <a:r>
              <a:rPr lang="es-GT" dirty="0" smtClean="0">
                <a:solidFill>
                  <a:schemeClr val="bg1"/>
                </a:solidFill>
              </a:rPr>
              <a:t>Le gusta ver juegos de </a:t>
            </a:r>
            <a:r>
              <a:rPr lang="es-GT" dirty="0" err="1" smtClean="0">
                <a:solidFill>
                  <a:schemeClr val="bg1"/>
                </a:solidFill>
              </a:rPr>
              <a:t>bolley</a:t>
            </a:r>
            <a:r>
              <a:rPr lang="es-GT" dirty="0" smtClean="0">
                <a:solidFill>
                  <a:schemeClr val="bg1"/>
                </a:solidFill>
              </a:rPr>
              <a:t> </a:t>
            </a:r>
            <a:r>
              <a:rPr lang="es-GT" dirty="0" err="1" smtClean="0">
                <a:solidFill>
                  <a:schemeClr val="bg1"/>
                </a:solidFill>
              </a:rPr>
              <a:t>ball</a:t>
            </a:r>
            <a:endParaRPr lang="es-GT" dirty="0" smtClean="0">
              <a:solidFill>
                <a:schemeClr val="bg1"/>
              </a:solidFill>
            </a:endParaRPr>
          </a:p>
          <a:p>
            <a:r>
              <a:rPr lang="es-GT" dirty="0" err="1" smtClean="0">
                <a:solidFill>
                  <a:schemeClr val="bg1"/>
                </a:solidFill>
              </a:rPr>
              <a:t>etc</a:t>
            </a:r>
            <a:endParaRPr lang="es-GT" dirty="0" smtClean="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10279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9 Rectángulo"/>
          <p:cNvSpPr/>
          <p:nvPr/>
        </p:nvSpPr>
        <p:spPr>
          <a:xfrm>
            <a:off x="6096001" y="5157193"/>
            <a:ext cx="4246753" cy="830997"/>
          </a:xfrm>
          <a:prstGeom prst="rect">
            <a:avLst/>
          </a:prstGeom>
        </p:spPr>
        <p:txBody>
          <a:bodyPr wrap="square">
            <a:spAutoFit/>
          </a:bodyPr>
          <a:lstStyle/>
          <a:p>
            <a:pPr algn="ctr"/>
            <a:r>
              <a:rPr lang="es-GT" sz="4800" dirty="0" err="1">
                <a:solidFill>
                  <a:schemeClr val="bg1"/>
                </a:solidFill>
                <a:latin typeface="Flatwheat" pitchFamily="2" charset="0"/>
              </a:rPr>
              <a:t>Marvin</a:t>
            </a:r>
            <a:r>
              <a:rPr lang="es-GT" sz="4800" dirty="0">
                <a:solidFill>
                  <a:schemeClr val="bg1"/>
                </a:solidFill>
                <a:latin typeface="Flatwheat" pitchFamily="2" charset="0"/>
              </a:rPr>
              <a:t> Luna</a:t>
            </a:r>
          </a:p>
        </p:txBody>
      </p:sp>
      <p:sp>
        <p:nvSpPr>
          <p:cNvPr id="11" name="10 Rectángulo"/>
          <p:cNvSpPr/>
          <p:nvPr/>
        </p:nvSpPr>
        <p:spPr>
          <a:xfrm>
            <a:off x="7464153" y="5877272"/>
            <a:ext cx="1607497" cy="369332"/>
          </a:xfrm>
          <a:prstGeom prst="rect">
            <a:avLst/>
          </a:prstGeom>
        </p:spPr>
        <p:txBody>
          <a:bodyPr wrap="square">
            <a:spAutoFit/>
          </a:bodyPr>
          <a:lstStyle/>
          <a:p>
            <a:pPr algn="ctr"/>
            <a:r>
              <a:rPr lang="es-GT" dirty="0">
                <a:solidFill>
                  <a:schemeClr val="bg1"/>
                </a:solidFill>
                <a:latin typeface="Thunder Strike" pitchFamily="2" charset="0"/>
              </a:rPr>
              <a:t>@</a:t>
            </a:r>
            <a:r>
              <a:rPr lang="es-GT" dirty="0" err="1">
                <a:solidFill>
                  <a:schemeClr val="bg1"/>
                </a:solidFill>
                <a:latin typeface="Thunder Strike" pitchFamily="2" charset="0"/>
              </a:rPr>
              <a:t>MarvinLunaGt</a:t>
            </a:r>
            <a:endParaRPr lang="es-GT" dirty="0">
              <a:solidFill>
                <a:schemeClr val="bg1"/>
              </a:solidFill>
              <a:latin typeface="Thunder Strike" pitchFamily="2" charset="0"/>
            </a:endParaRPr>
          </a:p>
        </p:txBody>
      </p:sp>
      <p:sp>
        <p:nvSpPr>
          <p:cNvPr id="13" name="1 Título"/>
          <p:cNvSpPr txBox="1">
            <a:spLocks/>
          </p:cNvSpPr>
          <p:nvPr/>
        </p:nvSpPr>
        <p:spPr>
          <a:xfrm>
            <a:off x="1981200" y="274638"/>
            <a:ext cx="8229600" cy="1143000"/>
          </a:xfrm>
          <a:prstGeom prst="rect">
            <a:avLst/>
          </a:prstGeom>
        </p:spPr>
        <p:txBody>
          <a:bodyPr vert="horz" lIns="91440" tIns="45720" rIns="91440" bIns="45720" rtlCol="0" anchor="ctr">
            <a:normAutofit/>
          </a:bodyPr>
          <a:lstStyle/>
          <a:p>
            <a:pPr algn="ctr">
              <a:spcBef>
                <a:spcPct val="0"/>
              </a:spcBef>
              <a:defRPr/>
            </a:pPr>
            <a:r>
              <a:rPr lang="es-GT" sz="5000" dirty="0">
                <a:solidFill>
                  <a:srgbClr val="FF0000"/>
                </a:solidFill>
                <a:latin typeface="Libel Suit" pitchFamily="2" charset="0"/>
                <a:ea typeface="+mj-ea"/>
                <a:cs typeface="+mj-cs"/>
              </a:rPr>
              <a:t>¿Quién soy?</a:t>
            </a:r>
          </a:p>
        </p:txBody>
      </p:sp>
      <p:sp>
        <p:nvSpPr>
          <p:cNvPr id="14" name="2 Marcador de contenido"/>
          <p:cNvSpPr txBox="1">
            <a:spLocks/>
          </p:cNvSpPr>
          <p:nvPr/>
        </p:nvSpPr>
        <p:spPr>
          <a:xfrm>
            <a:off x="2402904" y="1207294"/>
            <a:ext cx="8229600" cy="4525963"/>
          </a:xfrm>
          <a:prstGeom prst="rect">
            <a:avLst/>
          </a:prstGeom>
        </p:spPr>
        <p:txBody>
          <a:bodyPr vert="horz" lIns="91440" tIns="45720" rIns="91440" bIns="45720" rtlCol="0">
            <a:noAutofit/>
          </a:bodyPr>
          <a:lstStyle/>
          <a:p>
            <a:pPr>
              <a:spcBef>
                <a:spcPct val="20000"/>
              </a:spcBef>
              <a:defRPr/>
            </a:pPr>
            <a:r>
              <a:rPr lang="es-GT" sz="3500" dirty="0">
                <a:solidFill>
                  <a:schemeClr val="bg1"/>
                </a:solidFill>
                <a:latin typeface="Libel Suit" pitchFamily="2" charset="0"/>
              </a:rPr>
              <a:t>Digital Coach</a:t>
            </a:r>
          </a:p>
          <a:p>
            <a:pPr>
              <a:spcBef>
                <a:spcPct val="20000"/>
              </a:spcBef>
              <a:defRPr/>
            </a:pPr>
            <a:r>
              <a:rPr lang="es-GT" sz="3500" dirty="0" err="1">
                <a:solidFill>
                  <a:schemeClr val="bg1"/>
                </a:solidFill>
                <a:latin typeface="Libel Suit" pitchFamily="2" charset="0"/>
              </a:rPr>
              <a:t>Entrepreneur</a:t>
            </a:r>
            <a:endParaRPr lang="es-GT" sz="3500" dirty="0">
              <a:solidFill>
                <a:schemeClr val="bg1"/>
              </a:solidFill>
              <a:latin typeface="Libel Suit" pitchFamily="2" charset="0"/>
            </a:endParaRPr>
          </a:p>
          <a:p>
            <a:pPr>
              <a:spcBef>
                <a:spcPct val="20000"/>
              </a:spcBef>
              <a:defRPr/>
            </a:pPr>
            <a:r>
              <a:rPr lang="es-GT" sz="3500" dirty="0" err="1">
                <a:solidFill>
                  <a:schemeClr val="bg1"/>
                </a:solidFill>
                <a:latin typeface="Libel Suit" pitchFamily="2" charset="0"/>
              </a:rPr>
              <a:t>Technical</a:t>
            </a:r>
            <a:r>
              <a:rPr lang="es-GT" sz="3500" dirty="0">
                <a:solidFill>
                  <a:schemeClr val="bg1"/>
                </a:solidFill>
                <a:latin typeface="Libel Suit" pitchFamily="2" charset="0"/>
              </a:rPr>
              <a:t> Web </a:t>
            </a:r>
            <a:r>
              <a:rPr lang="es-GT" sz="3500" dirty="0" err="1">
                <a:solidFill>
                  <a:schemeClr val="bg1"/>
                </a:solidFill>
                <a:latin typeface="Libel Suit" pitchFamily="2" charset="0"/>
              </a:rPr>
              <a:t>Engineer</a:t>
            </a:r>
            <a:endParaRPr lang="es-GT" sz="3500" dirty="0">
              <a:solidFill>
                <a:schemeClr val="bg1"/>
              </a:solidFill>
              <a:latin typeface="Libel Suit" pitchFamily="2" charset="0"/>
            </a:endParaRPr>
          </a:p>
          <a:p>
            <a:pPr>
              <a:spcBef>
                <a:spcPct val="20000"/>
              </a:spcBef>
              <a:defRPr/>
            </a:pPr>
            <a:r>
              <a:rPr lang="es-GT" sz="3500" dirty="0" err="1">
                <a:solidFill>
                  <a:schemeClr val="bg1"/>
                </a:solidFill>
                <a:latin typeface="Libel Suit" pitchFamily="2" charset="0"/>
              </a:rPr>
              <a:t>Community</a:t>
            </a:r>
            <a:r>
              <a:rPr lang="es-GT" sz="3500" dirty="0">
                <a:solidFill>
                  <a:schemeClr val="bg1"/>
                </a:solidFill>
                <a:latin typeface="Libel Suit" pitchFamily="2" charset="0"/>
              </a:rPr>
              <a:t> Manager</a:t>
            </a:r>
          </a:p>
          <a:p>
            <a:pPr>
              <a:spcBef>
                <a:spcPct val="20000"/>
              </a:spcBef>
              <a:defRPr/>
            </a:pPr>
            <a:r>
              <a:rPr lang="es-GT" sz="3500" dirty="0">
                <a:solidFill>
                  <a:schemeClr val="bg1"/>
                </a:solidFill>
                <a:latin typeface="Libel Suit" pitchFamily="2" charset="0"/>
              </a:rPr>
              <a:t>Social Media Manager</a:t>
            </a:r>
          </a:p>
          <a:p>
            <a:pPr>
              <a:spcBef>
                <a:spcPct val="20000"/>
              </a:spcBef>
              <a:defRPr/>
            </a:pPr>
            <a:r>
              <a:rPr lang="es-GT" sz="3500" dirty="0" err="1">
                <a:solidFill>
                  <a:schemeClr val="bg1"/>
                </a:solidFill>
                <a:latin typeface="Libel Suit" pitchFamily="2" charset="0"/>
              </a:rPr>
              <a:t>Developer</a:t>
            </a:r>
            <a:r>
              <a:rPr lang="es-GT" sz="3500" dirty="0">
                <a:solidFill>
                  <a:schemeClr val="bg1"/>
                </a:solidFill>
                <a:latin typeface="Libel Suit" pitchFamily="2" charset="0"/>
              </a:rPr>
              <a:t> &amp; Web </a:t>
            </a:r>
            <a:br>
              <a:rPr lang="es-GT" sz="3500" dirty="0">
                <a:solidFill>
                  <a:schemeClr val="bg1"/>
                </a:solidFill>
                <a:latin typeface="Libel Suit" pitchFamily="2" charset="0"/>
              </a:rPr>
            </a:br>
            <a:r>
              <a:rPr lang="es-GT" sz="3500" dirty="0" err="1">
                <a:solidFill>
                  <a:schemeClr val="bg1"/>
                </a:solidFill>
                <a:latin typeface="Libel Suit" pitchFamily="2" charset="0"/>
              </a:rPr>
              <a:t>Designer</a:t>
            </a:r>
            <a:endParaRPr lang="es-GT" sz="3500" dirty="0">
              <a:solidFill>
                <a:schemeClr val="bg1"/>
              </a:solidFill>
              <a:latin typeface="Libel Suit" pitchFamily="2" charset="0"/>
            </a:endParaRPr>
          </a:p>
          <a:p>
            <a:pPr>
              <a:spcBef>
                <a:spcPct val="20000"/>
              </a:spcBef>
              <a:defRPr/>
            </a:pPr>
            <a:r>
              <a:rPr lang="es-GT" sz="3500" dirty="0" err="1">
                <a:solidFill>
                  <a:schemeClr val="bg1"/>
                </a:solidFill>
                <a:latin typeface="Libel Suit" pitchFamily="2" charset="0"/>
              </a:rPr>
              <a:t>Photographer</a:t>
            </a:r>
            <a:endParaRPr lang="es-GT" sz="3500" dirty="0">
              <a:solidFill>
                <a:schemeClr val="bg1"/>
              </a:solidFill>
              <a:latin typeface="Libel Suit" pitchFamily="2" charset="0"/>
            </a:endParaRPr>
          </a:p>
        </p:txBody>
      </p:sp>
      <p:pic>
        <p:nvPicPr>
          <p:cNvPr id="15" name="14 Imagen" descr="marvin-luna-perfil.jpg"/>
          <p:cNvPicPr>
            <a:picLocks noChangeAspect="1"/>
          </p:cNvPicPr>
          <p:nvPr/>
        </p:nvPicPr>
        <p:blipFill>
          <a:blip r:embed="rId2" cstate="print"/>
          <a:stretch>
            <a:fillRect/>
          </a:stretch>
        </p:blipFill>
        <p:spPr>
          <a:xfrm>
            <a:off x="6240016" y="1340768"/>
            <a:ext cx="3933056" cy="3933056"/>
          </a:xfrm>
          <a:prstGeom prst="rect">
            <a:avLst/>
          </a:prstGeom>
        </p:spPr>
      </p:pic>
    </p:spTree>
    <p:extLst>
      <p:ext uri="{BB962C8B-B14F-4D97-AF65-F5344CB8AC3E}">
        <p14:creationId xmlns:p14="http://schemas.microsoft.com/office/powerpoint/2010/main" val="127465797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000"/>
                                        <p:tgtEl>
                                          <p:spTgt spid="13"/>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20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Effect transition="in" filter="fade">
                                      <p:cBhvr>
                                        <p:cTn id="27" dur="2000"/>
                                        <p:tgtEl>
                                          <p:spTgt spid="1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xEl>
                                              <p:pRg st="2" end="2"/>
                                            </p:txEl>
                                          </p:spTgt>
                                        </p:tgtEl>
                                        <p:attrNameLst>
                                          <p:attrName>style.visibility</p:attrName>
                                        </p:attrNameLst>
                                      </p:cBhvr>
                                      <p:to>
                                        <p:strVal val="visible"/>
                                      </p:to>
                                    </p:set>
                                    <p:animEffect transition="in" filter="fade">
                                      <p:cBhvr>
                                        <p:cTn id="32" dur="2000"/>
                                        <p:tgtEl>
                                          <p:spTgt spid="1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xEl>
                                              <p:pRg st="3" end="3"/>
                                            </p:txEl>
                                          </p:spTgt>
                                        </p:tgtEl>
                                        <p:attrNameLst>
                                          <p:attrName>style.visibility</p:attrName>
                                        </p:attrNameLst>
                                      </p:cBhvr>
                                      <p:to>
                                        <p:strVal val="visible"/>
                                      </p:to>
                                    </p:set>
                                    <p:animEffect transition="in" filter="fade">
                                      <p:cBhvr>
                                        <p:cTn id="37" dur="2000"/>
                                        <p:tgtEl>
                                          <p:spTgt spid="1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xEl>
                                              <p:pRg st="4" end="4"/>
                                            </p:txEl>
                                          </p:spTgt>
                                        </p:tgtEl>
                                        <p:attrNameLst>
                                          <p:attrName>style.visibility</p:attrName>
                                        </p:attrNameLst>
                                      </p:cBhvr>
                                      <p:to>
                                        <p:strVal val="visible"/>
                                      </p:to>
                                    </p:set>
                                    <p:animEffect transition="in" filter="fade">
                                      <p:cBhvr>
                                        <p:cTn id="42" dur="2000"/>
                                        <p:tgtEl>
                                          <p:spTgt spid="1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xEl>
                                              <p:pRg st="5" end="5"/>
                                            </p:txEl>
                                          </p:spTgt>
                                        </p:tgtEl>
                                        <p:attrNameLst>
                                          <p:attrName>style.visibility</p:attrName>
                                        </p:attrNameLst>
                                      </p:cBhvr>
                                      <p:to>
                                        <p:strVal val="visible"/>
                                      </p:to>
                                    </p:set>
                                    <p:animEffect transition="in" filter="fade">
                                      <p:cBhvr>
                                        <p:cTn id="47" dur="2000"/>
                                        <p:tgtEl>
                                          <p:spTgt spid="14">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xEl>
                                              <p:pRg st="6" end="6"/>
                                            </p:txEl>
                                          </p:spTgt>
                                        </p:tgtEl>
                                        <p:attrNameLst>
                                          <p:attrName>style.visibility</p:attrName>
                                        </p:attrNameLst>
                                      </p:cBhvr>
                                      <p:to>
                                        <p:strVal val="visible"/>
                                      </p:to>
                                    </p:set>
                                    <p:animEffect transition="in" filter="fade">
                                      <p:cBhvr>
                                        <p:cTn id="52" dur="20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GT" dirty="0" smtClean="0"/>
              <a:t>3 tipos principales de </a:t>
            </a:r>
            <a:r>
              <a:rPr lang="es-GT" dirty="0" err="1" smtClean="0"/>
              <a:t>Buyer</a:t>
            </a:r>
            <a:r>
              <a:rPr lang="es-GT" dirty="0" smtClean="0"/>
              <a:t> Persona</a:t>
            </a:r>
            <a:endParaRPr lang="en-US" dirty="0"/>
          </a:p>
        </p:txBody>
      </p:sp>
      <p:sp>
        <p:nvSpPr>
          <p:cNvPr id="3" name="Marcador de contenido 2"/>
          <p:cNvSpPr>
            <a:spLocks noGrp="1"/>
          </p:cNvSpPr>
          <p:nvPr>
            <p:ph idx="1"/>
          </p:nvPr>
        </p:nvSpPr>
        <p:spPr/>
        <p:txBody>
          <a:bodyPr>
            <a:normAutofit fontScale="77500" lnSpcReduction="20000"/>
          </a:bodyPr>
          <a:lstStyle/>
          <a:p>
            <a:pPr marL="0" indent="0" fontAlgn="base">
              <a:buNone/>
            </a:pPr>
            <a:r>
              <a:rPr lang="es-ES" b="1" cap="all" dirty="0"/>
              <a:t>BUYER PERSONA PRINCIPAL</a:t>
            </a:r>
          </a:p>
          <a:p>
            <a:pPr fontAlgn="base"/>
            <a:r>
              <a:rPr lang="es-ES" dirty="0"/>
              <a:t>Es el estereotipo de la persona con la que quieres conectar y </a:t>
            </a:r>
            <a:r>
              <a:rPr lang="es-ES" b="1" dirty="0"/>
              <a:t>quien directamente toma la decisión de compra</a:t>
            </a:r>
            <a:r>
              <a:rPr lang="es-ES" dirty="0"/>
              <a:t>. Habitualmente, los negocios suelen tener un único </a:t>
            </a:r>
            <a:r>
              <a:rPr lang="es-ES" dirty="0" err="1"/>
              <a:t>Buyer</a:t>
            </a:r>
            <a:r>
              <a:rPr lang="es-ES" dirty="0"/>
              <a:t> persona principal, si bien puede haber casos en los que existan varios estereotipos diferentes.</a:t>
            </a:r>
          </a:p>
          <a:p>
            <a:pPr marL="0" indent="0" fontAlgn="base">
              <a:buNone/>
            </a:pPr>
            <a:endParaRPr lang="es-ES" b="1" cap="all" dirty="0" smtClean="0"/>
          </a:p>
          <a:p>
            <a:pPr marL="0" indent="0" fontAlgn="base">
              <a:buNone/>
            </a:pPr>
            <a:r>
              <a:rPr lang="es-ES" b="1" cap="all" dirty="0" smtClean="0"/>
              <a:t>BUYER </a:t>
            </a:r>
            <a:r>
              <a:rPr lang="es-ES" b="1" cap="all" dirty="0"/>
              <a:t>PERSONA SECUNDARIO</a:t>
            </a:r>
          </a:p>
          <a:p>
            <a:pPr fontAlgn="base"/>
            <a:r>
              <a:rPr lang="es-ES" dirty="0"/>
              <a:t>Son los estereotipos de personas que </a:t>
            </a:r>
            <a:r>
              <a:rPr lang="es-ES" b="1" dirty="0"/>
              <a:t>ejercen algún tipo de influencia sobre el </a:t>
            </a:r>
            <a:r>
              <a:rPr lang="es-ES" b="1" dirty="0" err="1"/>
              <a:t>Buyer</a:t>
            </a:r>
            <a:r>
              <a:rPr lang="es-ES" b="1" dirty="0"/>
              <a:t> persona principal</a:t>
            </a:r>
            <a:r>
              <a:rPr lang="es-ES" dirty="0"/>
              <a:t>. Puede tratarse de prescriptores, asesores, </a:t>
            </a:r>
            <a:r>
              <a:rPr lang="es-ES" dirty="0" err="1"/>
              <a:t>influencers</a:t>
            </a:r>
            <a:r>
              <a:rPr lang="es-ES" dirty="0"/>
              <a:t>, </a:t>
            </a:r>
            <a:r>
              <a:rPr lang="es-ES" dirty="0" err="1"/>
              <a:t>referrers</a:t>
            </a:r>
            <a:r>
              <a:rPr lang="es-ES" dirty="0"/>
              <a:t>, etc.</a:t>
            </a:r>
          </a:p>
          <a:p>
            <a:pPr fontAlgn="base"/>
            <a:r>
              <a:rPr lang="es-ES" dirty="0"/>
              <a:t>Los </a:t>
            </a:r>
            <a:r>
              <a:rPr lang="es-ES" b="1" dirty="0"/>
              <a:t>prescriptores</a:t>
            </a:r>
            <a:r>
              <a:rPr lang="es-ES" dirty="0"/>
              <a:t>​ son aquellas figuras de autoridad que recomiendan el producto o servicio. Su opinión es decisiva y, a menudo, no es discutida.</a:t>
            </a:r>
          </a:p>
          <a:p>
            <a:pPr fontAlgn="base"/>
            <a:r>
              <a:rPr lang="es-ES" dirty="0"/>
              <a:t>Los </a:t>
            </a:r>
            <a:r>
              <a:rPr lang="es-ES" b="1" dirty="0" err="1"/>
              <a:t>influenciadores</a:t>
            </a:r>
            <a:r>
              <a:rPr lang="es-ES" b="1" dirty="0"/>
              <a:t> y asesores</a:t>
            </a:r>
            <a:r>
              <a:rPr lang="es-ES" dirty="0"/>
              <a:t> pueden desempeñar un efecto positivo o negativo sobre la decisión de compra, dado que su opinión, aun no siendo vinculante, es muy respetada.</a:t>
            </a:r>
          </a:p>
          <a:p>
            <a:pPr fontAlgn="base"/>
            <a:r>
              <a:rPr lang="es-ES" dirty="0"/>
              <a:t>Finalmente, los </a:t>
            </a:r>
            <a:r>
              <a:rPr lang="es-ES" b="1" dirty="0"/>
              <a:t>​</a:t>
            </a:r>
            <a:r>
              <a:rPr lang="es-ES" b="1" dirty="0" err="1"/>
              <a:t>referrers</a:t>
            </a:r>
            <a:r>
              <a:rPr lang="es-ES" b="1" dirty="0"/>
              <a:t> o </a:t>
            </a:r>
            <a:r>
              <a:rPr lang="es-ES" b="1" dirty="0" err="1"/>
              <a:t>recomendadores</a:t>
            </a:r>
            <a:r>
              <a:rPr lang="es-ES" dirty="0"/>
              <a:t> suelen limitarse a sugerir el producto o servicio, pero carecen de la capacidad </a:t>
            </a:r>
            <a:r>
              <a:rPr lang="es-ES" dirty="0" err="1"/>
              <a:t>influenciadora</a:t>
            </a:r>
            <a:r>
              <a:rPr lang="es-ES" dirty="0"/>
              <a:t> de las otras figuras.</a:t>
            </a:r>
          </a:p>
          <a:p>
            <a:endParaRPr lang="en-US" dirty="0"/>
          </a:p>
        </p:txBody>
      </p:sp>
      <p:pic>
        <p:nvPicPr>
          <p:cNvPr id="4" name="Imagen 3"/>
          <p:cNvPicPr>
            <a:picLocks noChangeAspect="1"/>
          </p:cNvPicPr>
          <p:nvPr/>
        </p:nvPicPr>
        <p:blipFill>
          <a:blip r:embed="rId2"/>
          <a:stretch>
            <a:fillRect/>
          </a:stretch>
        </p:blipFill>
        <p:spPr>
          <a:xfrm>
            <a:off x="9216249" y="221589"/>
            <a:ext cx="1723130" cy="806317"/>
          </a:xfrm>
          <a:prstGeom prst="rect">
            <a:avLst/>
          </a:prstGeom>
        </p:spPr>
      </p:pic>
    </p:spTree>
    <p:extLst>
      <p:ext uri="{BB962C8B-B14F-4D97-AF65-F5344CB8AC3E}">
        <p14:creationId xmlns:p14="http://schemas.microsoft.com/office/powerpoint/2010/main" val="425349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GT" dirty="0" smtClean="0"/>
              <a:t>3 tipos principales de </a:t>
            </a:r>
            <a:r>
              <a:rPr lang="es-GT" dirty="0" err="1" smtClean="0"/>
              <a:t>Buyer</a:t>
            </a:r>
            <a:r>
              <a:rPr lang="es-GT" dirty="0" smtClean="0"/>
              <a:t> Persona</a:t>
            </a:r>
            <a:endParaRPr lang="en-US" dirty="0"/>
          </a:p>
        </p:txBody>
      </p:sp>
      <p:sp>
        <p:nvSpPr>
          <p:cNvPr id="3" name="Marcador de contenido 2"/>
          <p:cNvSpPr>
            <a:spLocks noGrp="1"/>
          </p:cNvSpPr>
          <p:nvPr>
            <p:ph idx="1"/>
          </p:nvPr>
        </p:nvSpPr>
        <p:spPr/>
        <p:txBody>
          <a:bodyPr>
            <a:normAutofit/>
          </a:bodyPr>
          <a:lstStyle/>
          <a:p>
            <a:pPr fontAlgn="base"/>
            <a:r>
              <a:rPr lang="en-US" b="1" cap="all" dirty="0"/>
              <a:t>BUYER PERSONA NEGATIVO</a:t>
            </a:r>
          </a:p>
          <a:p>
            <a:pPr marL="0" indent="0" algn="just">
              <a:buNone/>
            </a:pPr>
            <a:r>
              <a:rPr lang="es-ES" dirty="0" smtClean="0"/>
              <a:t>Es </a:t>
            </a:r>
            <a:r>
              <a:rPr lang="es-ES" dirty="0"/>
              <a:t>el estereotipo de personas que </a:t>
            </a:r>
            <a:r>
              <a:rPr lang="es-ES" b="1" dirty="0"/>
              <a:t>no representan consumidores inmediatos</a:t>
            </a:r>
            <a:r>
              <a:rPr lang="es-ES" dirty="0"/>
              <a:t> de tus servicios o productos actuales, pero que podrían verse atraídas por tus contenidos o campañas de marketing.</a:t>
            </a:r>
          </a:p>
          <a:p>
            <a:pPr marL="0" indent="0" algn="just" fontAlgn="base">
              <a:buNone/>
            </a:pPr>
            <a:r>
              <a:rPr lang="es-ES" dirty="0"/>
              <a:t>También puede tratarse de estereotipos de personas que compran el producto o servicio pero </a:t>
            </a:r>
            <a:r>
              <a:rPr lang="es-ES" b="1" dirty="0"/>
              <a:t>cuyo consumo no resulta rentable</a:t>
            </a:r>
            <a:r>
              <a:rPr lang="es-ES" dirty="0"/>
              <a:t>.</a:t>
            </a:r>
          </a:p>
          <a:p>
            <a:pPr marL="0" indent="0" algn="just" fontAlgn="base">
              <a:buNone/>
            </a:pPr>
            <a:r>
              <a:rPr lang="es-ES" dirty="0"/>
              <a:t>A veces se los denomina "anti-</a:t>
            </a:r>
            <a:r>
              <a:rPr lang="es-ES" dirty="0" err="1"/>
              <a:t>Buyer</a:t>
            </a:r>
            <a:r>
              <a:rPr lang="es-ES" dirty="0"/>
              <a:t> Persona".​</a:t>
            </a:r>
          </a:p>
          <a:p>
            <a:endParaRPr lang="en-US" dirty="0"/>
          </a:p>
        </p:txBody>
      </p:sp>
      <p:pic>
        <p:nvPicPr>
          <p:cNvPr id="4" name="Imagen 3"/>
          <p:cNvPicPr>
            <a:picLocks noChangeAspect="1"/>
          </p:cNvPicPr>
          <p:nvPr/>
        </p:nvPicPr>
        <p:blipFill>
          <a:blip r:embed="rId2"/>
          <a:stretch>
            <a:fillRect/>
          </a:stretch>
        </p:blipFill>
        <p:spPr>
          <a:xfrm>
            <a:off x="9286587" y="230188"/>
            <a:ext cx="1723130" cy="806317"/>
          </a:xfrm>
          <a:prstGeom prst="rect">
            <a:avLst/>
          </a:prstGeom>
        </p:spPr>
      </p:pic>
    </p:spTree>
    <p:extLst>
      <p:ext uri="{BB962C8B-B14F-4D97-AF65-F5344CB8AC3E}">
        <p14:creationId xmlns:p14="http://schemas.microsoft.com/office/powerpoint/2010/main" val="417714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ock people team organ customer service art cra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4195"/>
            <a:ext cx="12192000" cy="870712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lstStyle/>
          <a:p>
            <a:r>
              <a:rPr lang="es-GT" dirty="0" smtClean="0"/>
              <a:t>8 tipos de </a:t>
            </a:r>
            <a:r>
              <a:rPr lang="es-GT" dirty="0" err="1" smtClean="0"/>
              <a:t>Buyer</a:t>
            </a:r>
            <a:r>
              <a:rPr lang="es-GT" dirty="0" smtClean="0"/>
              <a:t> Persona</a:t>
            </a:r>
            <a:endParaRPr lang="en-US" dirty="0"/>
          </a:p>
        </p:txBody>
      </p:sp>
      <p:sp>
        <p:nvSpPr>
          <p:cNvPr id="3" name="Marcador de contenido 2"/>
          <p:cNvSpPr>
            <a:spLocks noGrp="1"/>
          </p:cNvSpPr>
          <p:nvPr>
            <p:ph idx="1"/>
          </p:nvPr>
        </p:nvSpPr>
        <p:spPr>
          <a:xfrm>
            <a:off x="838200" y="5401994"/>
            <a:ext cx="10515600" cy="2463092"/>
          </a:xfrm>
        </p:spPr>
        <p:txBody>
          <a:bodyPr/>
          <a:lstStyle/>
          <a:p>
            <a:pPr marL="0" indent="0" algn="ctr">
              <a:buNone/>
            </a:pPr>
            <a:r>
              <a:rPr lang="es-GT" dirty="0" smtClean="0"/>
              <a:t>Validados por Harvard y MIT estos son los mejores ejemplos. </a:t>
            </a:r>
          </a:p>
          <a:p>
            <a:pPr marL="0" indent="0" algn="ctr">
              <a:buNone/>
            </a:pPr>
            <a:r>
              <a:rPr lang="es-GT" dirty="0" smtClean="0"/>
              <a:t>Mike </a:t>
            </a:r>
            <a:r>
              <a:rPr lang="es-GT" dirty="0" err="1" smtClean="0"/>
              <a:t>Shultz</a:t>
            </a:r>
            <a:r>
              <a:rPr lang="es-GT" dirty="0" smtClean="0"/>
              <a:t>, CEO Rain </a:t>
            </a:r>
            <a:r>
              <a:rPr lang="es-GT" dirty="0" err="1" smtClean="0"/>
              <a:t>Group</a:t>
            </a:r>
            <a:endParaRPr lang="en-US" dirty="0"/>
          </a:p>
        </p:txBody>
      </p:sp>
    </p:spTree>
    <p:extLst>
      <p:ext uri="{BB962C8B-B14F-4D97-AF65-F5344CB8AC3E}">
        <p14:creationId xmlns:p14="http://schemas.microsoft.com/office/powerpoint/2010/main" val="406964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b="1" cap="all" dirty="0" smtClean="0">
                <a:solidFill>
                  <a:schemeClr val="bg1"/>
                </a:solidFill>
              </a:rPr>
              <a:t>1. PERFIL </a:t>
            </a:r>
            <a:r>
              <a:rPr lang="en-US" b="1" cap="all" dirty="0">
                <a:solidFill>
                  <a:schemeClr val="bg1"/>
                </a:solidFill>
              </a:rPr>
              <a:t>DECISIVO -DANIELA-</a:t>
            </a:r>
            <a:br>
              <a:rPr lang="en-US" b="1" cap="all" dirty="0">
                <a:solidFill>
                  <a:schemeClr val="bg1"/>
                </a:solidFill>
              </a:rPr>
            </a:br>
            <a:r>
              <a:rPr lang="en-US" b="1" cap="all" dirty="0">
                <a:solidFill>
                  <a:schemeClr val="bg1"/>
                </a:solidFill>
              </a:rPr>
              <a:t>NOMBRE EN CÓDIGO "DECISIVA" O "DRIVER"</a:t>
            </a:r>
            <a:br>
              <a:rPr lang="en-US" b="1" cap="all" dirty="0">
                <a:solidFill>
                  <a:schemeClr val="bg1"/>
                </a:solidFill>
              </a:rPr>
            </a:br>
            <a:endParaRPr lang="en-US" dirty="0">
              <a:solidFill>
                <a:schemeClr val="bg1"/>
              </a:solidFill>
            </a:endParaRPr>
          </a:p>
        </p:txBody>
      </p:sp>
      <p:sp>
        <p:nvSpPr>
          <p:cNvPr id="3" name="Marcador de contenido 2"/>
          <p:cNvSpPr>
            <a:spLocks noGrp="1"/>
          </p:cNvSpPr>
          <p:nvPr>
            <p:ph idx="1"/>
          </p:nvPr>
        </p:nvSpPr>
        <p:spPr/>
        <p:txBody>
          <a:bodyPr>
            <a:normAutofit fontScale="70000" lnSpcReduction="20000"/>
          </a:bodyPr>
          <a:lstStyle/>
          <a:p>
            <a:pPr marL="0" indent="0" fontAlgn="base">
              <a:buNone/>
            </a:pPr>
            <a:r>
              <a:rPr lang="es-ES" b="1" dirty="0">
                <a:solidFill>
                  <a:schemeClr val="bg1"/>
                </a:solidFill>
              </a:rPr>
              <a:t>Características de Daniela la Decisiva:</a:t>
            </a:r>
          </a:p>
          <a:p>
            <a:pPr fontAlgn="base"/>
            <a:r>
              <a:rPr lang="es-ES" dirty="0">
                <a:solidFill>
                  <a:schemeClr val="bg1"/>
                </a:solidFill>
              </a:rPr>
              <a:t>Tiene un carácter directivo.</a:t>
            </a:r>
          </a:p>
          <a:p>
            <a:pPr fontAlgn="base"/>
            <a:r>
              <a:rPr lang="es-ES" dirty="0">
                <a:solidFill>
                  <a:schemeClr val="bg1"/>
                </a:solidFill>
              </a:rPr>
              <a:t>Resuelve los problemas con decisión y de forma activa y asertiva.</a:t>
            </a:r>
          </a:p>
          <a:p>
            <a:pPr fontAlgn="base"/>
            <a:r>
              <a:rPr lang="es-ES" dirty="0">
                <a:solidFill>
                  <a:schemeClr val="bg1"/>
                </a:solidFill>
              </a:rPr>
              <a:t>Es proactiva, orientada a resultados y le gusta ganar</a:t>
            </a:r>
            <a:r>
              <a:rPr lang="es-ES" dirty="0" smtClean="0">
                <a:solidFill>
                  <a:schemeClr val="bg1"/>
                </a:solidFill>
              </a:rPr>
              <a:t>.</a:t>
            </a:r>
          </a:p>
          <a:p>
            <a:pPr fontAlgn="base"/>
            <a:endParaRPr lang="es-ES" dirty="0">
              <a:solidFill>
                <a:schemeClr val="bg1"/>
              </a:solidFill>
            </a:endParaRPr>
          </a:p>
          <a:p>
            <a:pPr marL="457200" lvl="1" indent="0" fontAlgn="base">
              <a:buNone/>
            </a:pPr>
            <a:r>
              <a:rPr lang="es-ES" i="1" dirty="0">
                <a:solidFill>
                  <a:schemeClr val="bg1"/>
                </a:solidFill>
              </a:rPr>
              <a:t>Puede parecer agresiva y dominante.</a:t>
            </a:r>
          </a:p>
          <a:p>
            <a:pPr marL="457200" lvl="1" indent="0" fontAlgn="base">
              <a:buNone/>
            </a:pPr>
            <a:r>
              <a:rPr lang="es-ES" i="1" dirty="0">
                <a:solidFill>
                  <a:schemeClr val="bg1"/>
                </a:solidFill>
              </a:rPr>
              <a:t>Le falta tacto a la hora de comunicarse.</a:t>
            </a:r>
          </a:p>
          <a:p>
            <a:pPr marL="457200" lvl="1" indent="0" fontAlgn="base">
              <a:buNone/>
            </a:pPr>
            <a:r>
              <a:rPr lang="es-ES" i="1" dirty="0">
                <a:solidFill>
                  <a:schemeClr val="bg1"/>
                </a:solidFill>
              </a:rPr>
              <a:t>Es muy exigente y quiere las cosas a su manera y cuando ella lo diga</a:t>
            </a:r>
            <a:r>
              <a:rPr lang="es-ES" i="1" dirty="0" smtClean="0">
                <a:solidFill>
                  <a:schemeClr val="bg1"/>
                </a:solidFill>
              </a:rPr>
              <a:t>.</a:t>
            </a:r>
          </a:p>
          <a:p>
            <a:pPr marL="457200" lvl="1" indent="0" fontAlgn="base">
              <a:buNone/>
            </a:pPr>
            <a:endParaRPr lang="es-ES" i="1" dirty="0">
              <a:solidFill>
                <a:schemeClr val="bg1"/>
              </a:solidFill>
            </a:endParaRPr>
          </a:p>
          <a:p>
            <a:pPr marL="0" indent="0" fontAlgn="base">
              <a:buNone/>
            </a:pPr>
            <a:r>
              <a:rPr lang="es-ES" b="1" dirty="0">
                <a:solidFill>
                  <a:schemeClr val="bg1"/>
                </a:solidFill>
              </a:rPr>
              <a:t>Cómo vender a Daniela la Decisiva:</a:t>
            </a:r>
          </a:p>
          <a:p>
            <a:pPr fontAlgn="base"/>
            <a:r>
              <a:rPr lang="es-ES" dirty="0">
                <a:solidFill>
                  <a:schemeClr val="bg1"/>
                </a:solidFill>
              </a:rPr>
              <a:t>Reacciona de forma positiva ante un estilo igualmente decisivo y ante una demostración de estar dispuesto a asumir riesgos para garantizar su éxito.</a:t>
            </a:r>
          </a:p>
          <a:p>
            <a:pPr fontAlgn="base"/>
            <a:r>
              <a:rPr lang="es-ES" dirty="0">
                <a:solidFill>
                  <a:schemeClr val="bg1"/>
                </a:solidFill>
              </a:rPr>
              <a:t>El conflicto no es un problema para ella, sino todo lo contrario.</a:t>
            </a:r>
          </a:p>
          <a:p>
            <a:pPr fontAlgn="base"/>
            <a:r>
              <a:rPr lang="es-ES" dirty="0">
                <a:solidFill>
                  <a:schemeClr val="bg1"/>
                </a:solidFill>
              </a:rPr>
              <a:t>No esperes que busque el consenso o la aprobación de otros. No es su estilo.</a:t>
            </a:r>
          </a:p>
          <a:p>
            <a:endParaRPr lang="en-US" dirty="0">
              <a:solidFill>
                <a:schemeClr val="bg1"/>
              </a:solidFill>
            </a:endParaRPr>
          </a:p>
        </p:txBody>
      </p:sp>
    </p:spTree>
    <p:extLst>
      <p:ext uri="{BB962C8B-B14F-4D97-AF65-F5344CB8AC3E}">
        <p14:creationId xmlns:p14="http://schemas.microsoft.com/office/powerpoint/2010/main" val="288504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500"/>
                                        <p:tgtEl>
                                          <p:spTgt spid="3">
                                            <p:txEl>
                                              <p:pRg st="9" end="9"/>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500"/>
                                        <p:tgtEl>
                                          <p:spTgt spid="3">
                                            <p:txEl>
                                              <p:pRg st="10" end="1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fade">
                                      <p:cBhvr>
                                        <p:cTn id="51" dur="500"/>
                                        <p:tgtEl>
                                          <p:spTgt spid="3">
                                            <p:txEl>
                                              <p:pRg st="11" end="1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12" end="12"/>
                                            </p:txEl>
                                          </p:spTgt>
                                        </p:tgtEl>
                                        <p:attrNameLst>
                                          <p:attrName>style.visibility</p:attrName>
                                        </p:attrNameLst>
                                      </p:cBhvr>
                                      <p:to>
                                        <p:strVal val="visible"/>
                                      </p:to>
                                    </p:set>
                                    <p:animEffect transition="in" filter="fade">
                                      <p:cBhvr>
                                        <p:cTn id="56"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fontAlgn="base"/>
            <a:r>
              <a:rPr lang="en-US" b="1" cap="all" dirty="0" smtClean="0">
                <a:solidFill>
                  <a:schemeClr val="bg1"/>
                </a:solidFill>
              </a:rPr>
              <a:t>2. PERFIL </a:t>
            </a:r>
            <a:r>
              <a:rPr lang="en-US" b="1" cap="all" dirty="0">
                <a:solidFill>
                  <a:schemeClr val="bg1"/>
                </a:solidFill>
              </a:rPr>
              <a:t>COLABORATIVO -CLARA-</a:t>
            </a:r>
            <a:br>
              <a:rPr lang="en-US" b="1" cap="all" dirty="0">
                <a:solidFill>
                  <a:schemeClr val="bg1"/>
                </a:solidFill>
              </a:rPr>
            </a:br>
            <a:r>
              <a:rPr lang="en-US" b="1" cap="all" dirty="0">
                <a:solidFill>
                  <a:schemeClr val="bg1"/>
                </a:solidFill>
              </a:rPr>
              <a:t>NOMBRE EN CÓDIGO "CONSENSO"</a:t>
            </a:r>
          </a:p>
        </p:txBody>
      </p:sp>
      <p:sp>
        <p:nvSpPr>
          <p:cNvPr id="3" name="Marcador de contenido 2"/>
          <p:cNvSpPr>
            <a:spLocks noGrp="1"/>
          </p:cNvSpPr>
          <p:nvPr>
            <p:ph idx="1"/>
          </p:nvPr>
        </p:nvSpPr>
        <p:spPr/>
        <p:txBody>
          <a:bodyPr>
            <a:normAutofit fontScale="70000" lnSpcReduction="20000"/>
          </a:bodyPr>
          <a:lstStyle/>
          <a:p>
            <a:pPr marL="0" indent="0" fontAlgn="base">
              <a:buNone/>
            </a:pPr>
            <a:r>
              <a:rPr lang="es-ES" b="1" dirty="0">
                <a:solidFill>
                  <a:schemeClr val="bg1"/>
                </a:solidFill>
              </a:rPr>
              <a:t>Características de la Colaborativa Clara:</a:t>
            </a:r>
          </a:p>
          <a:p>
            <a:pPr fontAlgn="base"/>
            <a:r>
              <a:rPr lang="es-ES" dirty="0">
                <a:solidFill>
                  <a:schemeClr val="bg1"/>
                </a:solidFill>
              </a:rPr>
              <a:t>Le gusta resolver los problemas con otras personas deliberando.</a:t>
            </a:r>
          </a:p>
          <a:p>
            <a:pPr fontAlgn="base"/>
            <a:r>
              <a:rPr lang="es-ES" dirty="0">
                <a:solidFill>
                  <a:schemeClr val="bg1"/>
                </a:solidFill>
              </a:rPr>
              <a:t>Cuenta con un gran tacto. Es diplomática y adaptable.</a:t>
            </a:r>
          </a:p>
          <a:p>
            <a:pPr fontAlgn="base"/>
            <a:r>
              <a:rPr lang="es-ES" dirty="0">
                <a:solidFill>
                  <a:schemeClr val="bg1"/>
                </a:solidFill>
              </a:rPr>
              <a:t>Se muestra respetuosa con todo el mundo</a:t>
            </a:r>
            <a:r>
              <a:rPr lang="es-ES" dirty="0" smtClean="0">
                <a:solidFill>
                  <a:schemeClr val="bg1"/>
                </a:solidFill>
              </a:rPr>
              <a:t>.</a:t>
            </a:r>
          </a:p>
          <a:p>
            <a:pPr fontAlgn="base"/>
            <a:endParaRPr lang="es-ES" dirty="0">
              <a:solidFill>
                <a:schemeClr val="bg1"/>
              </a:solidFill>
            </a:endParaRPr>
          </a:p>
          <a:p>
            <a:pPr marL="0" indent="0" fontAlgn="base">
              <a:buNone/>
            </a:pPr>
            <a:r>
              <a:rPr lang="es-ES" i="1" dirty="0">
                <a:solidFill>
                  <a:schemeClr val="bg1"/>
                </a:solidFill>
              </a:rPr>
              <a:t>Sus decisiones pueden llevar bastante tiempo, debido a que quiere asegurarse de que todo el mundo está de acuerdo</a:t>
            </a:r>
            <a:r>
              <a:rPr lang="es-ES" i="1" dirty="0" smtClean="0">
                <a:solidFill>
                  <a:schemeClr val="bg1"/>
                </a:solidFill>
              </a:rPr>
              <a:t>.</a:t>
            </a:r>
          </a:p>
          <a:p>
            <a:pPr marL="0" indent="0" fontAlgn="base">
              <a:buNone/>
            </a:pPr>
            <a:endParaRPr lang="es-ES" i="1" dirty="0">
              <a:solidFill>
                <a:schemeClr val="bg1"/>
              </a:solidFill>
            </a:endParaRPr>
          </a:p>
          <a:p>
            <a:pPr marL="0" indent="0" fontAlgn="base">
              <a:buNone/>
            </a:pPr>
            <a:r>
              <a:rPr lang="es-ES" b="1" dirty="0">
                <a:solidFill>
                  <a:schemeClr val="bg1"/>
                </a:solidFill>
              </a:rPr>
              <a:t>Cómo vender a Clara la Colaborativa:</a:t>
            </a:r>
          </a:p>
          <a:p>
            <a:pPr fontAlgn="base"/>
            <a:r>
              <a:rPr lang="es-ES" dirty="0">
                <a:solidFill>
                  <a:schemeClr val="bg1"/>
                </a:solidFill>
              </a:rPr>
              <a:t>Asegúrate de comprender cada una de las influencias que recibe en su proceso de compra; es decir, </a:t>
            </a:r>
            <a:r>
              <a:rPr lang="es-ES" dirty="0" smtClean="0">
                <a:solidFill>
                  <a:schemeClr val="bg1"/>
                </a:solidFill>
              </a:rPr>
              <a:t>los </a:t>
            </a:r>
            <a:r>
              <a:rPr lang="es-ES" dirty="0" err="1" smtClean="0">
                <a:solidFill>
                  <a:schemeClr val="bg1"/>
                </a:solidFill>
              </a:rPr>
              <a:t>Buyer</a:t>
            </a:r>
            <a:r>
              <a:rPr lang="es-ES" dirty="0" smtClean="0">
                <a:solidFill>
                  <a:schemeClr val="bg1"/>
                </a:solidFill>
              </a:rPr>
              <a:t> Persona Secundarios. </a:t>
            </a:r>
          </a:p>
          <a:p>
            <a:pPr fontAlgn="base"/>
            <a:r>
              <a:rPr lang="es-ES" dirty="0" smtClean="0">
                <a:solidFill>
                  <a:schemeClr val="bg1"/>
                </a:solidFill>
              </a:rPr>
              <a:t>Da </a:t>
            </a:r>
            <a:r>
              <a:rPr lang="es-ES" dirty="0">
                <a:solidFill>
                  <a:schemeClr val="bg1"/>
                </a:solidFill>
              </a:rPr>
              <a:t>respuesta e incluye en la conversación a todas estas personas involucradas.</a:t>
            </a:r>
          </a:p>
          <a:p>
            <a:pPr fontAlgn="base"/>
            <a:r>
              <a:rPr lang="es-ES" dirty="0">
                <a:solidFill>
                  <a:schemeClr val="bg1"/>
                </a:solidFill>
              </a:rPr>
              <a:t>Todas las grandes decisiones deben ser tomadas en comité.</a:t>
            </a:r>
          </a:p>
          <a:p>
            <a:endParaRPr lang="en-US" dirty="0">
              <a:solidFill>
                <a:schemeClr val="bg1"/>
              </a:solidFill>
            </a:endParaRPr>
          </a:p>
        </p:txBody>
      </p:sp>
    </p:spTree>
    <p:extLst>
      <p:ext uri="{BB962C8B-B14F-4D97-AF65-F5344CB8AC3E}">
        <p14:creationId xmlns:p14="http://schemas.microsoft.com/office/powerpoint/2010/main" val="364900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fontAlgn="base"/>
            <a:r>
              <a:rPr lang="en-US" b="1" cap="all" dirty="0" smtClean="0">
                <a:solidFill>
                  <a:schemeClr val="bg1"/>
                </a:solidFill>
              </a:rPr>
              <a:t>3. PERFIL </a:t>
            </a:r>
            <a:r>
              <a:rPr lang="en-US" b="1" cap="all" dirty="0">
                <a:solidFill>
                  <a:schemeClr val="bg1"/>
                </a:solidFill>
              </a:rPr>
              <a:t>RELACIONAL -RENEE-</a:t>
            </a:r>
            <a:br>
              <a:rPr lang="en-US" b="1" cap="all" dirty="0">
                <a:solidFill>
                  <a:schemeClr val="bg1"/>
                </a:solidFill>
              </a:rPr>
            </a:br>
            <a:r>
              <a:rPr lang="en-US" b="1" cap="all" dirty="0">
                <a:solidFill>
                  <a:schemeClr val="bg1"/>
                </a:solidFill>
              </a:rPr>
              <a:t>NOMBRE EN CÓDIGO "AMIGA"</a:t>
            </a:r>
          </a:p>
        </p:txBody>
      </p:sp>
      <p:sp>
        <p:nvSpPr>
          <p:cNvPr id="3" name="Marcador de contenido 2"/>
          <p:cNvSpPr>
            <a:spLocks noGrp="1"/>
          </p:cNvSpPr>
          <p:nvPr>
            <p:ph idx="1"/>
          </p:nvPr>
        </p:nvSpPr>
        <p:spPr/>
        <p:txBody>
          <a:bodyPr>
            <a:normAutofit fontScale="85000" lnSpcReduction="20000"/>
          </a:bodyPr>
          <a:lstStyle/>
          <a:p>
            <a:pPr marL="0" indent="0" fontAlgn="base">
              <a:buNone/>
            </a:pPr>
            <a:r>
              <a:rPr lang="es-ES" b="1" dirty="0">
                <a:solidFill>
                  <a:schemeClr val="bg1"/>
                </a:solidFill>
              </a:rPr>
              <a:t>Características de la Relacional </a:t>
            </a:r>
            <a:r>
              <a:rPr lang="es-ES" b="1" dirty="0" err="1">
                <a:solidFill>
                  <a:schemeClr val="bg1"/>
                </a:solidFill>
              </a:rPr>
              <a:t>Renee</a:t>
            </a:r>
            <a:r>
              <a:rPr lang="es-ES" b="1" dirty="0">
                <a:solidFill>
                  <a:schemeClr val="bg1"/>
                </a:solidFill>
              </a:rPr>
              <a:t>:</a:t>
            </a:r>
          </a:p>
          <a:p>
            <a:pPr fontAlgn="base"/>
            <a:r>
              <a:rPr lang="es-ES" dirty="0">
                <a:solidFill>
                  <a:schemeClr val="bg1"/>
                </a:solidFill>
              </a:rPr>
              <a:t>Le encanta la interacción social y es muy entusiasta con el trabajo en equipo.</a:t>
            </a:r>
          </a:p>
          <a:p>
            <a:pPr fontAlgn="base"/>
            <a:r>
              <a:rPr lang="es-ES" dirty="0">
                <a:solidFill>
                  <a:schemeClr val="bg1"/>
                </a:solidFill>
              </a:rPr>
              <a:t>Resuelve los problemas de forma creativa</a:t>
            </a:r>
            <a:r>
              <a:rPr lang="es-ES" dirty="0" smtClean="0">
                <a:solidFill>
                  <a:schemeClr val="bg1"/>
                </a:solidFill>
              </a:rPr>
              <a:t>.</a:t>
            </a:r>
          </a:p>
          <a:p>
            <a:pPr fontAlgn="base"/>
            <a:endParaRPr lang="es-ES" dirty="0">
              <a:solidFill>
                <a:schemeClr val="bg1"/>
              </a:solidFill>
            </a:endParaRPr>
          </a:p>
          <a:p>
            <a:pPr marL="457200" lvl="1" indent="0" fontAlgn="base">
              <a:buNone/>
            </a:pPr>
            <a:r>
              <a:rPr lang="es-ES" i="1" dirty="0">
                <a:solidFill>
                  <a:schemeClr val="bg1"/>
                </a:solidFill>
              </a:rPr>
              <a:t>Puede llegar a invertir mucho tiempo discutiendo o comentando un determinado tema.</a:t>
            </a:r>
          </a:p>
          <a:p>
            <a:pPr fontAlgn="base"/>
            <a:endParaRPr lang="es-ES" dirty="0" smtClean="0">
              <a:solidFill>
                <a:schemeClr val="bg1"/>
              </a:solidFill>
            </a:endParaRPr>
          </a:p>
          <a:p>
            <a:pPr marL="0" indent="0" fontAlgn="base">
              <a:buNone/>
            </a:pPr>
            <a:r>
              <a:rPr lang="es-ES" b="1" dirty="0" smtClean="0">
                <a:solidFill>
                  <a:schemeClr val="bg1"/>
                </a:solidFill>
              </a:rPr>
              <a:t>Cómo </a:t>
            </a:r>
            <a:r>
              <a:rPr lang="es-ES" b="1" dirty="0">
                <a:solidFill>
                  <a:schemeClr val="bg1"/>
                </a:solidFill>
              </a:rPr>
              <a:t>vender a la Relacional </a:t>
            </a:r>
            <a:r>
              <a:rPr lang="es-ES" b="1" dirty="0" err="1">
                <a:solidFill>
                  <a:schemeClr val="bg1"/>
                </a:solidFill>
              </a:rPr>
              <a:t>Renee</a:t>
            </a:r>
            <a:r>
              <a:rPr lang="es-ES" b="1" dirty="0">
                <a:solidFill>
                  <a:schemeClr val="bg1"/>
                </a:solidFill>
              </a:rPr>
              <a:t>:</a:t>
            </a:r>
          </a:p>
          <a:p>
            <a:pPr fontAlgn="base"/>
            <a:r>
              <a:rPr lang="es-ES" dirty="0">
                <a:solidFill>
                  <a:schemeClr val="bg1"/>
                </a:solidFill>
              </a:rPr>
              <a:t>No pierdas demasiado tiempo con tecnicismos, no le interesan.</a:t>
            </a:r>
          </a:p>
          <a:p>
            <a:pPr fontAlgn="base"/>
            <a:r>
              <a:rPr lang="es-ES" dirty="0">
                <a:solidFill>
                  <a:schemeClr val="bg1"/>
                </a:solidFill>
              </a:rPr>
              <a:t>Escucha sus ideas y replica su entusiasmo.</a:t>
            </a:r>
          </a:p>
          <a:p>
            <a:pPr fontAlgn="base"/>
            <a:r>
              <a:rPr lang="es-ES" dirty="0">
                <a:solidFill>
                  <a:schemeClr val="bg1"/>
                </a:solidFill>
              </a:rPr>
              <a:t>No te extrañes si insiste en hablar bastante sobre temas personales mientras negocia.</a:t>
            </a:r>
          </a:p>
          <a:p>
            <a:pPr fontAlgn="base"/>
            <a:r>
              <a:rPr lang="es-ES" dirty="0">
                <a:solidFill>
                  <a:schemeClr val="bg1"/>
                </a:solidFill>
              </a:rPr>
              <a:t>No insistas en adoptar un "enfoque realista" de la situación.</a:t>
            </a:r>
          </a:p>
          <a:p>
            <a:endParaRPr lang="en-US" dirty="0">
              <a:solidFill>
                <a:schemeClr val="bg1"/>
              </a:solidFill>
            </a:endParaRPr>
          </a:p>
        </p:txBody>
      </p:sp>
    </p:spTree>
    <p:extLst>
      <p:ext uri="{BB962C8B-B14F-4D97-AF65-F5344CB8AC3E}">
        <p14:creationId xmlns:p14="http://schemas.microsoft.com/office/powerpoint/2010/main" val="120310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fade">
                                      <p:cBhvr>
                                        <p:cTn id="4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fontAlgn="base"/>
            <a:r>
              <a:rPr lang="en-US" b="1" cap="all" dirty="0" smtClean="0">
                <a:solidFill>
                  <a:schemeClr val="bg1"/>
                </a:solidFill>
              </a:rPr>
              <a:t>4. </a:t>
            </a:r>
            <a:r>
              <a:rPr lang="es-ES" b="1" cap="all" dirty="0">
                <a:solidFill>
                  <a:schemeClr val="bg1"/>
                </a:solidFill>
              </a:rPr>
              <a:t>PERFIL ESCÉPTICO -ESTEBAN-</a:t>
            </a:r>
            <a:br>
              <a:rPr lang="es-ES" b="1" cap="all" dirty="0">
                <a:solidFill>
                  <a:schemeClr val="bg1"/>
                </a:solidFill>
              </a:rPr>
            </a:br>
            <a:r>
              <a:rPr lang="es-ES" b="1" cap="all" dirty="0">
                <a:solidFill>
                  <a:schemeClr val="bg1"/>
                </a:solidFill>
              </a:rPr>
              <a:t>NOMBRE EN CÓDIGO "GUARDIÁN</a:t>
            </a:r>
            <a:r>
              <a:rPr lang="es-ES" b="1" cap="all" dirty="0" smtClean="0">
                <a:solidFill>
                  <a:schemeClr val="bg1"/>
                </a:solidFill>
              </a:rPr>
              <a:t>"</a:t>
            </a:r>
            <a:endParaRPr lang="en-US" b="1" cap="all" dirty="0">
              <a:solidFill>
                <a:schemeClr val="bg1"/>
              </a:solidFill>
            </a:endParaRPr>
          </a:p>
        </p:txBody>
      </p:sp>
      <p:sp>
        <p:nvSpPr>
          <p:cNvPr id="3" name="Marcador de contenido 2"/>
          <p:cNvSpPr>
            <a:spLocks noGrp="1"/>
          </p:cNvSpPr>
          <p:nvPr>
            <p:ph idx="1"/>
          </p:nvPr>
        </p:nvSpPr>
        <p:spPr/>
        <p:txBody>
          <a:bodyPr>
            <a:normAutofit fontScale="85000" lnSpcReduction="20000"/>
          </a:bodyPr>
          <a:lstStyle/>
          <a:p>
            <a:pPr marL="0" indent="0" fontAlgn="base">
              <a:buNone/>
            </a:pPr>
            <a:r>
              <a:rPr lang="es-ES" dirty="0">
                <a:solidFill>
                  <a:schemeClr val="bg1"/>
                </a:solidFill>
              </a:rPr>
              <a:t>Características de el Escéptico Esteban:</a:t>
            </a:r>
          </a:p>
          <a:p>
            <a:pPr fontAlgn="base"/>
            <a:r>
              <a:rPr lang="es-ES" dirty="0">
                <a:solidFill>
                  <a:schemeClr val="bg1"/>
                </a:solidFill>
              </a:rPr>
              <a:t>Es introspectivo y se reserva sus críticas.</a:t>
            </a:r>
          </a:p>
          <a:p>
            <a:pPr fontAlgn="base"/>
            <a:r>
              <a:rPr lang="es-ES" dirty="0">
                <a:solidFill>
                  <a:schemeClr val="bg1"/>
                </a:solidFill>
              </a:rPr>
              <a:t>No le gusta "adornar las cosas" ni que otros lo hagan</a:t>
            </a:r>
            <a:r>
              <a:rPr lang="es-ES" dirty="0" smtClean="0">
                <a:solidFill>
                  <a:schemeClr val="bg1"/>
                </a:solidFill>
              </a:rPr>
              <a:t>.</a:t>
            </a:r>
          </a:p>
          <a:p>
            <a:pPr fontAlgn="base"/>
            <a:endParaRPr lang="es-ES" dirty="0">
              <a:solidFill>
                <a:schemeClr val="bg1"/>
              </a:solidFill>
            </a:endParaRPr>
          </a:p>
          <a:p>
            <a:pPr marL="457200" lvl="1" indent="0" fontAlgn="base">
              <a:buNone/>
            </a:pPr>
            <a:r>
              <a:rPr lang="es-ES" i="1" dirty="0">
                <a:solidFill>
                  <a:schemeClr val="bg1"/>
                </a:solidFill>
              </a:rPr>
              <a:t>Ganarse su confianza puede requerir bastante tiempo.</a:t>
            </a:r>
          </a:p>
          <a:p>
            <a:pPr marL="457200" lvl="1" indent="0" fontAlgn="base">
              <a:buNone/>
            </a:pPr>
            <a:r>
              <a:rPr lang="es-ES" i="1" dirty="0">
                <a:solidFill>
                  <a:schemeClr val="bg1"/>
                </a:solidFill>
              </a:rPr>
              <a:t>Está orgulloso de su escepticismo.</a:t>
            </a:r>
          </a:p>
          <a:p>
            <a:pPr fontAlgn="base"/>
            <a:endParaRPr lang="es-ES" dirty="0" smtClean="0">
              <a:solidFill>
                <a:schemeClr val="bg1"/>
              </a:solidFill>
            </a:endParaRPr>
          </a:p>
          <a:p>
            <a:pPr marL="0" indent="0" fontAlgn="base">
              <a:buNone/>
            </a:pPr>
            <a:r>
              <a:rPr lang="es-ES" b="1" dirty="0" smtClean="0">
                <a:solidFill>
                  <a:schemeClr val="bg1"/>
                </a:solidFill>
              </a:rPr>
              <a:t>Cómo </a:t>
            </a:r>
            <a:r>
              <a:rPr lang="es-ES" b="1" dirty="0">
                <a:solidFill>
                  <a:schemeClr val="bg1"/>
                </a:solidFill>
              </a:rPr>
              <a:t>vender al Escéptico Esteban:</a:t>
            </a:r>
          </a:p>
          <a:p>
            <a:pPr fontAlgn="base"/>
            <a:r>
              <a:rPr lang="es-ES" dirty="0">
                <a:solidFill>
                  <a:schemeClr val="bg1"/>
                </a:solidFill>
              </a:rPr>
              <a:t>Prefiere la comunicación escrita.</a:t>
            </a:r>
          </a:p>
          <a:p>
            <a:pPr fontAlgn="base"/>
            <a:r>
              <a:rPr lang="es-ES" dirty="0">
                <a:solidFill>
                  <a:schemeClr val="bg1"/>
                </a:solidFill>
              </a:rPr>
              <a:t>Es difícil que de </a:t>
            </a:r>
            <a:r>
              <a:rPr lang="es-ES" dirty="0" err="1">
                <a:solidFill>
                  <a:schemeClr val="bg1"/>
                </a:solidFill>
              </a:rPr>
              <a:t>feedback</a:t>
            </a:r>
            <a:r>
              <a:rPr lang="es-ES" dirty="0">
                <a:solidFill>
                  <a:schemeClr val="bg1"/>
                </a:solidFill>
              </a:rPr>
              <a:t> pues suele reservarse su opinión, lo que puede ser peligroso si no se está atendiendo a sus requerimientos.</a:t>
            </a:r>
          </a:p>
          <a:p>
            <a:pPr fontAlgn="base"/>
            <a:r>
              <a:rPr lang="es-ES" dirty="0">
                <a:solidFill>
                  <a:schemeClr val="bg1"/>
                </a:solidFill>
              </a:rPr>
              <a:t>Prefiere mantener la negociación en un ámbito puramente profesional.</a:t>
            </a:r>
          </a:p>
        </p:txBody>
      </p:sp>
    </p:spTree>
    <p:extLst>
      <p:ext uri="{BB962C8B-B14F-4D97-AF65-F5344CB8AC3E}">
        <p14:creationId xmlns:p14="http://schemas.microsoft.com/office/powerpoint/2010/main" val="204287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fontAlgn="base"/>
            <a:r>
              <a:rPr lang="en-US" b="1" cap="all" dirty="0" smtClean="0">
                <a:solidFill>
                  <a:schemeClr val="bg1"/>
                </a:solidFill>
              </a:rPr>
              <a:t>5. </a:t>
            </a:r>
            <a:r>
              <a:rPr lang="en-US" b="1" cap="all" dirty="0">
                <a:solidFill>
                  <a:schemeClr val="bg1"/>
                </a:solidFill>
              </a:rPr>
              <a:t>PERFIL GRADUAL -GREGORIO-</a:t>
            </a:r>
            <a:br>
              <a:rPr lang="en-US" b="1" cap="all" dirty="0">
                <a:solidFill>
                  <a:schemeClr val="bg1"/>
                </a:solidFill>
              </a:rPr>
            </a:br>
            <a:r>
              <a:rPr lang="en-US" b="1" cap="all" dirty="0">
                <a:solidFill>
                  <a:schemeClr val="bg1"/>
                </a:solidFill>
              </a:rPr>
              <a:t>NOMBRE EN CÓDIGO "TORTUGA"</a:t>
            </a:r>
          </a:p>
        </p:txBody>
      </p:sp>
      <p:sp>
        <p:nvSpPr>
          <p:cNvPr id="3" name="Marcador de contenido 2"/>
          <p:cNvSpPr>
            <a:spLocks noGrp="1"/>
          </p:cNvSpPr>
          <p:nvPr>
            <p:ph idx="1"/>
          </p:nvPr>
        </p:nvSpPr>
        <p:spPr/>
        <p:txBody>
          <a:bodyPr>
            <a:normAutofit fontScale="77500" lnSpcReduction="20000"/>
          </a:bodyPr>
          <a:lstStyle/>
          <a:p>
            <a:pPr marL="0" indent="0" fontAlgn="base">
              <a:buNone/>
            </a:pPr>
            <a:r>
              <a:rPr lang="es-ES" b="1" dirty="0">
                <a:solidFill>
                  <a:schemeClr val="bg1"/>
                </a:solidFill>
              </a:rPr>
              <a:t>Cómo vender al Gregorio el Gradual:</a:t>
            </a:r>
          </a:p>
          <a:p>
            <a:pPr fontAlgn="base"/>
            <a:r>
              <a:rPr lang="es-ES" dirty="0">
                <a:solidFill>
                  <a:schemeClr val="bg1"/>
                </a:solidFill>
              </a:rPr>
              <a:t>Tiene la mentalidad de la cigarra: "Lento pero seguro"</a:t>
            </a:r>
          </a:p>
          <a:p>
            <a:pPr fontAlgn="base"/>
            <a:r>
              <a:rPr lang="es-ES" dirty="0">
                <a:solidFill>
                  <a:schemeClr val="bg1"/>
                </a:solidFill>
              </a:rPr>
              <a:t>Trabaja en equipo y depende de él.</a:t>
            </a:r>
          </a:p>
          <a:p>
            <a:pPr fontAlgn="base"/>
            <a:r>
              <a:rPr lang="es-ES" dirty="0">
                <a:solidFill>
                  <a:schemeClr val="bg1"/>
                </a:solidFill>
              </a:rPr>
              <a:t>Es empático, paciente y servicial</a:t>
            </a:r>
            <a:r>
              <a:rPr lang="es-ES" dirty="0" smtClean="0">
                <a:solidFill>
                  <a:schemeClr val="bg1"/>
                </a:solidFill>
              </a:rPr>
              <a:t>.</a:t>
            </a:r>
          </a:p>
          <a:p>
            <a:pPr fontAlgn="base"/>
            <a:endParaRPr lang="es-ES" dirty="0">
              <a:solidFill>
                <a:schemeClr val="bg1"/>
              </a:solidFill>
            </a:endParaRPr>
          </a:p>
          <a:p>
            <a:pPr marL="0" indent="0" fontAlgn="base">
              <a:buNone/>
            </a:pPr>
            <a:r>
              <a:rPr lang="es-ES" i="1" dirty="0">
                <a:solidFill>
                  <a:schemeClr val="bg1"/>
                </a:solidFill>
              </a:rPr>
              <a:t>No es muy amigo de los cambios radicales.</a:t>
            </a:r>
          </a:p>
          <a:p>
            <a:pPr marL="0" indent="0" fontAlgn="base">
              <a:buNone/>
            </a:pPr>
            <a:r>
              <a:rPr lang="es-ES" i="1" dirty="0">
                <a:solidFill>
                  <a:schemeClr val="bg1"/>
                </a:solidFill>
              </a:rPr>
              <a:t>Puede  estar permanentemente reflexionando.</a:t>
            </a:r>
          </a:p>
          <a:p>
            <a:pPr marL="0" indent="0" fontAlgn="base">
              <a:buNone/>
            </a:pPr>
            <a:endParaRPr lang="es-ES" b="1" dirty="0" smtClean="0">
              <a:solidFill>
                <a:schemeClr val="bg1"/>
              </a:solidFill>
            </a:endParaRPr>
          </a:p>
          <a:p>
            <a:pPr marL="0" indent="0" fontAlgn="base">
              <a:buNone/>
            </a:pPr>
            <a:r>
              <a:rPr lang="es-ES" b="1" dirty="0" smtClean="0">
                <a:solidFill>
                  <a:schemeClr val="bg1"/>
                </a:solidFill>
              </a:rPr>
              <a:t>Cómo </a:t>
            </a:r>
            <a:r>
              <a:rPr lang="es-ES" b="1" dirty="0">
                <a:solidFill>
                  <a:schemeClr val="bg1"/>
                </a:solidFill>
              </a:rPr>
              <a:t>vender a Gregorio el Gradual:</a:t>
            </a:r>
          </a:p>
          <a:p>
            <a:pPr fontAlgn="base"/>
            <a:r>
              <a:rPr lang="es-ES" dirty="0">
                <a:solidFill>
                  <a:schemeClr val="bg1"/>
                </a:solidFill>
              </a:rPr>
              <a:t>Evita centrar tu mensaje en los cambios o plantear demasiadas alternativas.</a:t>
            </a:r>
          </a:p>
          <a:p>
            <a:pPr fontAlgn="base"/>
            <a:r>
              <a:rPr lang="es-ES" dirty="0">
                <a:solidFill>
                  <a:schemeClr val="bg1"/>
                </a:solidFill>
              </a:rPr>
              <a:t>Debes asumir que la venta llevará  tiempo.</a:t>
            </a:r>
          </a:p>
          <a:p>
            <a:pPr fontAlgn="base"/>
            <a:r>
              <a:rPr lang="es-ES" dirty="0">
                <a:solidFill>
                  <a:schemeClr val="bg1"/>
                </a:solidFill>
              </a:rPr>
              <a:t>El proceso de venta debe estar estructurado por fases claras.</a:t>
            </a:r>
          </a:p>
        </p:txBody>
      </p:sp>
    </p:spTree>
    <p:extLst>
      <p:ext uri="{BB962C8B-B14F-4D97-AF65-F5344CB8AC3E}">
        <p14:creationId xmlns:p14="http://schemas.microsoft.com/office/powerpoint/2010/main" val="139994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fontAlgn="base"/>
            <a:r>
              <a:rPr lang="en-US" b="1" cap="all" dirty="0" smtClean="0">
                <a:solidFill>
                  <a:schemeClr val="bg1"/>
                </a:solidFill>
              </a:rPr>
              <a:t>6. </a:t>
            </a:r>
            <a:r>
              <a:rPr lang="es-ES" b="1" cap="all" dirty="0">
                <a:solidFill>
                  <a:schemeClr val="bg1"/>
                </a:solidFill>
              </a:rPr>
              <a:t>PERFIL DE "VELOCIDAD DE CURVATURA 9" -</a:t>
            </a:r>
            <a:r>
              <a:rPr lang="es-ES" b="1" cap="all" dirty="0" smtClean="0">
                <a:solidFill>
                  <a:schemeClr val="bg1"/>
                </a:solidFill>
              </a:rPr>
              <a:t>WALT- NOMBRE </a:t>
            </a:r>
            <a:r>
              <a:rPr lang="es-ES" b="1" cap="all" dirty="0">
                <a:solidFill>
                  <a:schemeClr val="bg1"/>
                </a:solidFill>
              </a:rPr>
              <a:t>EN CÓDIGO "AGENTE DEL CAMBIO"</a:t>
            </a:r>
          </a:p>
        </p:txBody>
      </p:sp>
      <p:sp>
        <p:nvSpPr>
          <p:cNvPr id="3" name="Marcador de contenido 2"/>
          <p:cNvSpPr>
            <a:spLocks noGrp="1"/>
          </p:cNvSpPr>
          <p:nvPr>
            <p:ph idx="1"/>
          </p:nvPr>
        </p:nvSpPr>
        <p:spPr/>
        <p:txBody>
          <a:bodyPr>
            <a:normAutofit fontScale="55000" lnSpcReduction="20000"/>
          </a:bodyPr>
          <a:lstStyle/>
          <a:p>
            <a:pPr marL="0" indent="0" fontAlgn="base">
              <a:buNone/>
            </a:pPr>
            <a:r>
              <a:rPr lang="es-ES" b="1" dirty="0">
                <a:solidFill>
                  <a:schemeClr val="bg1"/>
                </a:solidFill>
              </a:rPr>
              <a:t>Características de "Velocidad de Curvatura 9" Walt:</a:t>
            </a:r>
          </a:p>
          <a:p>
            <a:pPr fontAlgn="base"/>
            <a:r>
              <a:rPr lang="es-ES" dirty="0">
                <a:solidFill>
                  <a:schemeClr val="bg1"/>
                </a:solidFill>
              </a:rPr>
              <a:t>Toma las decisiones a una increíble velocidad y de forma  simultánea.</a:t>
            </a:r>
          </a:p>
          <a:p>
            <a:pPr fontAlgn="base"/>
            <a:r>
              <a:rPr lang="es-ES" dirty="0">
                <a:solidFill>
                  <a:schemeClr val="bg1"/>
                </a:solidFill>
              </a:rPr>
              <a:t>Está dispuesto a asumir riesgos.</a:t>
            </a:r>
          </a:p>
          <a:p>
            <a:pPr fontAlgn="base"/>
            <a:r>
              <a:rPr lang="es-ES" dirty="0">
                <a:solidFill>
                  <a:schemeClr val="bg1"/>
                </a:solidFill>
              </a:rPr>
              <a:t>Tiene una perspectiva global</a:t>
            </a:r>
            <a:r>
              <a:rPr lang="es-ES" dirty="0" smtClean="0">
                <a:solidFill>
                  <a:schemeClr val="bg1"/>
                </a:solidFill>
              </a:rPr>
              <a:t>.</a:t>
            </a:r>
          </a:p>
          <a:p>
            <a:pPr fontAlgn="base"/>
            <a:endParaRPr lang="es-ES" dirty="0">
              <a:solidFill>
                <a:schemeClr val="bg1"/>
              </a:solidFill>
            </a:endParaRPr>
          </a:p>
          <a:p>
            <a:pPr marL="0" indent="0" fontAlgn="base">
              <a:buNone/>
            </a:pPr>
            <a:r>
              <a:rPr lang="es-ES" i="1" dirty="0">
                <a:solidFill>
                  <a:schemeClr val="bg1"/>
                </a:solidFill>
              </a:rPr>
              <a:t>Le aburren los detalles.</a:t>
            </a:r>
          </a:p>
          <a:p>
            <a:pPr marL="0" indent="0" fontAlgn="base">
              <a:buNone/>
            </a:pPr>
            <a:r>
              <a:rPr lang="es-ES" i="1" dirty="0">
                <a:solidFill>
                  <a:schemeClr val="bg1"/>
                </a:solidFill>
              </a:rPr>
              <a:t>Todo le resulta urgente.</a:t>
            </a:r>
          </a:p>
          <a:p>
            <a:pPr marL="0" indent="0" fontAlgn="base">
              <a:buNone/>
            </a:pPr>
            <a:r>
              <a:rPr lang="es-ES" i="1" dirty="0">
                <a:solidFill>
                  <a:schemeClr val="bg1"/>
                </a:solidFill>
              </a:rPr>
              <a:t>Cambia muy rápidamente a la siguiente "novedad"</a:t>
            </a:r>
          </a:p>
          <a:p>
            <a:pPr marL="0" indent="0" fontAlgn="base">
              <a:buNone/>
            </a:pPr>
            <a:endParaRPr lang="es-ES" b="1" dirty="0" smtClean="0">
              <a:solidFill>
                <a:schemeClr val="bg1"/>
              </a:solidFill>
            </a:endParaRPr>
          </a:p>
          <a:p>
            <a:pPr marL="0" indent="0" fontAlgn="base">
              <a:buNone/>
            </a:pPr>
            <a:r>
              <a:rPr lang="es-ES" b="1" dirty="0" smtClean="0">
                <a:solidFill>
                  <a:schemeClr val="bg1"/>
                </a:solidFill>
              </a:rPr>
              <a:t>Cómo </a:t>
            </a:r>
            <a:r>
              <a:rPr lang="es-ES" b="1" dirty="0">
                <a:solidFill>
                  <a:schemeClr val="bg1"/>
                </a:solidFill>
              </a:rPr>
              <a:t>vender a "Velocidad de Curvatura" Walt:</a:t>
            </a:r>
          </a:p>
          <a:p>
            <a:pPr fontAlgn="base"/>
            <a:r>
              <a:rPr lang="es-ES" dirty="0">
                <a:solidFill>
                  <a:schemeClr val="bg1"/>
                </a:solidFill>
              </a:rPr>
              <a:t>Más vale que seas capaz de adaptarte a su ritmo.</a:t>
            </a:r>
          </a:p>
          <a:p>
            <a:pPr fontAlgn="base"/>
            <a:r>
              <a:rPr lang="es-ES" dirty="0">
                <a:solidFill>
                  <a:schemeClr val="bg1"/>
                </a:solidFill>
              </a:rPr>
              <a:t>Ayúdale a organizar la agenda.</a:t>
            </a:r>
          </a:p>
          <a:p>
            <a:pPr fontAlgn="base"/>
            <a:r>
              <a:rPr lang="es-ES" dirty="0">
                <a:solidFill>
                  <a:schemeClr val="bg1"/>
                </a:solidFill>
              </a:rPr>
              <a:t>Dale un mensaje de adaptabilidad y flexibilidad como fundamentales  beneficios.</a:t>
            </a:r>
          </a:p>
          <a:p>
            <a:pPr fontAlgn="base"/>
            <a:r>
              <a:rPr lang="es-ES" dirty="0">
                <a:solidFill>
                  <a:schemeClr val="bg1"/>
                </a:solidFill>
              </a:rPr>
              <a:t>Mantente en contacto con él después de la venta, pues podría llegar otras persona y despertar su interés con una nueva propuesta.</a:t>
            </a:r>
          </a:p>
        </p:txBody>
      </p:sp>
    </p:spTree>
    <p:extLst>
      <p:ext uri="{BB962C8B-B14F-4D97-AF65-F5344CB8AC3E}">
        <p14:creationId xmlns:p14="http://schemas.microsoft.com/office/powerpoint/2010/main" val="61173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500"/>
                                        <p:tgtEl>
                                          <p:spTgt spid="3">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fade">
                                      <p:cBhvr>
                                        <p:cTn id="57" dur="500"/>
                                        <p:tgtEl>
                                          <p:spTgt spid="3">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3" end="13"/>
                                            </p:txEl>
                                          </p:spTgt>
                                        </p:tgtEl>
                                        <p:attrNameLst>
                                          <p:attrName>style.visibility</p:attrName>
                                        </p:attrNameLst>
                                      </p:cBhvr>
                                      <p:to>
                                        <p:strVal val="visible"/>
                                      </p:to>
                                    </p:set>
                                    <p:animEffect transition="in" filter="fade">
                                      <p:cBhvr>
                                        <p:cTn id="6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fontAlgn="base"/>
            <a:r>
              <a:rPr lang="en-US" b="1" cap="all" dirty="0" smtClean="0">
                <a:solidFill>
                  <a:schemeClr val="bg1"/>
                </a:solidFill>
              </a:rPr>
              <a:t>7. </a:t>
            </a:r>
            <a:r>
              <a:rPr lang="en-US" b="1" cap="all" dirty="0">
                <a:solidFill>
                  <a:schemeClr val="bg1"/>
                </a:solidFill>
              </a:rPr>
              <a:t>PERFIL ANALÍTICO -ALFREDO-</a:t>
            </a:r>
            <a:br>
              <a:rPr lang="en-US" b="1" cap="all" dirty="0">
                <a:solidFill>
                  <a:schemeClr val="bg1"/>
                </a:solidFill>
              </a:rPr>
            </a:br>
            <a:r>
              <a:rPr lang="en-US" b="1" cap="all" dirty="0">
                <a:solidFill>
                  <a:schemeClr val="bg1"/>
                </a:solidFill>
              </a:rPr>
              <a:t>NOMBRE EN CÓDIGO "HOJA DE CÁLCULO"</a:t>
            </a:r>
          </a:p>
        </p:txBody>
      </p:sp>
      <p:sp>
        <p:nvSpPr>
          <p:cNvPr id="3" name="Marcador de contenido 2"/>
          <p:cNvSpPr>
            <a:spLocks noGrp="1"/>
          </p:cNvSpPr>
          <p:nvPr>
            <p:ph idx="1"/>
          </p:nvPr>
        </p:nvSpPr>
        <p:spPr/>
        <p:txBody>
          <a:bodyPr>
            <a:normAutofit fontScale="85000" lnSpcReduction="20000"/>
          </a:bodyPr>
          <a:lstStyle/>
          <a:p>
            <a:pPr marL="0" indent="0" fontAlgn="base">
              <a:buNone/>
            </a:pPr>
            <a:r>
              <a:rPr lang="es-ES" b="1" dirty="0">
                <a:solidFill>
                  <a:schemeClr val="bg1"/>
                </a:solidFill>
              </a:rPr>
              <a:t>Características del Analítico Alfredo:</a:t>
            </a:r>
          </a:p>
          <a:p>
            <a:pPr fontAlgn="base"/>
            <a:r>
              <a:rPr lang="es-ES" dirty="0">
                <a:solidFill>
                  <a:schemeClr val="bg1"/>
                </a:solidFill>
              </a:rPr>
              <a:t>La estadística es su principal criterio de decisión.</a:t>
            </a:r>
          </a:p>
          <a:p>
            <a:pPr fontAlgn="base"/>
            <a:r>
              <a:rPr lang="es-ES" dirty="0">
                <a:solidFill>
                  <a:schemeClr val="bg1"/>
                </a:solidFill>
              </a:rPr>
              <a:t>Prefiere seguir las reglas y un procedimiento establecido.</a:t>
            </a:r>
          </a:p>
          <a:p>
            <a:pPr fontAlgn="base"/>
            <a:r>
              <a:rPr lang="es-ES" dirty="0">
                <a:solidFill>
                  <a:schemeClr val="bg1"/>
                </a:solidFill>
              </a:rPr>
              <a:t>Resuelve los problemas analizándolos desde diferentes </a:t>
            </a:r>
            <a:r>
              <a:rPr lang="es-ES" dirty="0" smtClean="0">
                <a:solidFill>
                  <a:schemeClr val="bg1"/>
                </a:solidFill>
              </a:rPr>
              <a:t>ángulos</a:t>
            </a:r>
          </a:p>
          <a:p>
            <a:pPr fontAlgn="base"/>
            <a:endParaRPr lang="es-ES" dirty="0">
              <a:solidFill>
                <a:schemeClr val="bg1"/>
              </a:solidFill>
            </a:endParaRPr>
          </a:p>
          <a:p>
            <a:pPr marL="0" indent="0" fontAlgn="base">
              <a:buNone/>
            </a:pPr>
            <a:r>
              <a:rPr lang="es-ES" i="1" dirty="0">
                <a:solidFill>
                  <a:schemeClr val="bg1"/>
                </a:solidFill>
              </a:rPr>
              <a:t>A veces, recaba mucha más información de la necesaria.</a:t>
            </a:r>
          </a:p>
          <a:p>
            <a:pPr marL="0" indent="0" fontAlgn="base">
              <a:buNone/>
            </a:pPr>
            <a:endParaRPr lang="es-ES" b="1" dirty="0" smtClean="0">
              <a:solidFill>
                <a:schemeClr val="bg1"/>
              </a:solidFill>
            </a:endParaRPr>
          </a:p>
          <a:p>
            <a:pPr marL="0" indent="0" fontAlgn="base">
              <a:buNone/>
            </a:pPr>
            <a:r>
              <a:rPr lang="es-ES" b="1" dirty="0" smtClean="0">
                <a:solidFill>
                  <a:schemeClr val="bg1"/>
                </a:solidFill>
              </a:rPr>
              <a:t>Cómo </a:t>
            </a:r>
            <a:r>
              <a:rPr lang="es-ES" b="1" dirty="0">
                <a:solidFill>
                  <a:schemeClr val="bg1"/>
                </a:solidFill>
              </a:rPr>
              <a:t>vender al Analítico Alfredo:</a:t>
            </a:r>
          </a:p>
          <a:p>
            <a:pPr fontAlgn="base"/>
            <a:r>
              <a:rPr lang="es-ES" dirty="0">
                <a:solidFill>
                  <a:schemeClr val="bg1"/>
                </a:solidFill>
              </a:rPr>
              <a:t>Proporciónale datos para probar y contrastar tu propuesta. </a:t>
            </a:r>
          </a:p>
          <a:p>
            <a:pPr fontAlgn="base"/>
            <a:r>
              <a:rPr lang="es-ES" dirty="0">
                <a:solidFill>
                  <a:schemeClr val="bg1"/>
                </a:solidFill>
              </a:rPr>
              <a:t>Sé precavido a la hora de criticar, pues puede tomárselo como algo personal.</a:t>
            </a:r>
          </a:p>
          <a:p>
            <a:pPr fontAlgn="base"/>
            <a:r>
              <a:rPr lang="es-ES" dirty="0">
                <a:solidFill>
                  <a:schemeClr val="bg1"/>
                </a:solidFill>
              </a:rPr>
              <a:t>No le presiones. Dale el tiempo que necesite para analizar la información.</a:t>
            </a:r>
          </a:p>
        </p:txBody>
      </p:sp>
    </p:spTree>
    <p:extLst>
      <p:ext uri="{BB962C8B-B14F-4D97-AF65-F5344CB8AC3E}">
        <p14:creationId xmlns:p14="http://schemas.microsoft.com/office/powerpoint/2010/main" val="318473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GT"/>
          </a:p>
        </p:txBody>
      </p:sp>
      <p:sp>
        <p:nvSpPr>
          <p:cNvPr id="3" name="2 Subtítulo"/>
          <p:cNvSpPr>
            <a:spLocks noGrp="1"/>
          </p:cNvSpPr>
          <p:nvPr>
            <p:ph type="subTitle" idx="1"/>
          </p:nvPr>
        </p:nvSpPr>
        <p:spPr/>
        <p:txBody>
          <a:bodyPr/>
          <a:lstStyle/>
          <a:p>
            <a:endParaRPr lang="es-GT"/>
          </a:p>
        </p:txBody>
      </p:sp>
      <p:pic>
        <p:nvPicPr>
          <p:cNvPr id="35" name="Picture 4"/>
          <p:cNvPicPr>
            <a:picLocks noChangeAspect="1" noChangeArrowheads="1"/>
          </p:cNvPicPr>
          <p:nvPr/>
        </p:nvPicPr>
        <p:blipFill>
          <a:blip r:embed="rId2" cstate="print"/>
          <a:srcRect/>
          <a:stretch>
            <a:fillRect/>
          </a:stretch>
        </p:blipFill>
        <p:spPr bwMode="auto">
          <a:xfrm>
            <a:off x="4573489" y="1628801"/>
            <a:ext cx="3611563" cy="2379663"/>
          </a:xfrm>
          <a:prstGeom prst="rect">
            <a:avLst/>
          </a:prstGeom>
          <a:noFill/>
          <a:ln w="9525">
            <a:noFill/>
            <a:miter lim="800000"/>
            <a:headEnd/>
            <a:tailEnd/>
          </a:ln>
          <a:effectLst/>
        </p:spPr>
      </p:pic>
      <p:sp>
        <p:nvSpPr>
          <p:cNvPr id="36" name="1 Título"/>
          <p:cNvSpPr txBox="1">
            <a:spLocks/>
          </p:cNvSpPr>
          <p:nvPr/>
        </p:nvSpPr>
        <p:spPr>
          <a:xfrm>
            <a:off x="1847528" y="188640"/>
            <a:ext cx="8229600" cy="1143000"/>
          </a:xfrm>
          <a:prstGeom prst="rect">
            <a:avLst/>
          </a:prstGeom>
        </p:spPr>
        <p:txBody>
          <a:bodyPr vert="horz" lIns="91440" tIns="45720" rIns="91440" bIns="45720" rtlCol="0" anchor="ctr">
            <a:normAutofit/>
          </a:bodyPr>
          <a:lstStyle/>
          <a:p>
            <a:pPr algn="ctr">
              <a:spcBef>
                <a:spcPct val="0"/>
              </a:spcBef>
              <a:defRPr/>
            </a:pPr>
            <a:r>
              <a:rPr lang="es-GT" sz="4400" dirty="0">
                <a:solidFill>
                  <a:schemeClr val="tx1">
                    <a:lumMod val="65000"/>
                    <a:lumOff val="35000"/>
                  </a:schemeClr>
                </a:solidFill>
                <a:latin typeface="Libel Suit" pitchFamily="2" charset="0"/>
                <a:ea typeface="+mj-ea"/>
                <a:cs typeface="+mj-cs"/>
              </a:rPr>
              <a:t>¿Qué he hecho?</a:t>
            </a:r>
          </a:p>
        </p:txBody>
      </p:sp>
      <p:pic>
        <p:nvPicPr>
          <p:cNvPr id="37" name="Picture 2"/>
          <p:cNvPicPr>
            <a:picLocks noChangeAspect="1" noChangeArrowheads="1"/>
          </p:cNvPicPr>
          <p:nvPr/>
        </p:nvPicPr>
        <p:blipFill>
          <a:blip r:embed="rId3" cstate="print"/>
          <a:srcRect/>
          <a:stretch>
            <a:fillRect/>
          </a:stretch>
        </p:blipFill>
        <p:spPr bwMode="auto">
          <a:xfrm>
            <a:off x="3997424" y="1700808"/>
            <a:ext cx="1981200" cy="1485900"/>
          </a:xfrm>
          <a:prstGeom prst="rect">
            <a:avLst/>
          </a:prstGeom>
          <a:noFill/>
          <a:ln w="9525">
            <a:noFill/>
            <a:miter lim="800000"/>
            <a:headEnd/>
            <a:tailEnd/>
          </a:ln>
          <a:effectLst/>
        </p:spPr>
      </p:pic>
      <p:pic>
        <p:nvPicPr>
          <p:cNvPr id="38" name="Picture 3"/>
          <p:cNvPicPr>
            <a:picLocks noChangeAspect="1" noChangeArrowheads="1"/>
          </p:cNvPicPr>
          <p:nvPr/>
        </p:nvPicPr>
        <p:blipFill>
          <a:blip r:embed="rId4" cstate="print"/>
          <a:srcRect/>
          <a:stretch>
            <a:fillRect/>
          </a:stretch>
        </p:blipFill>
        <p:spPr bwMode="auto">
          <a:xfrm>
            <a:off x="5653608" y="2132856"/>
            <a:ext cx="1866900" cy="1346200"/>
          </a:xfrm>
          <a:prstGeom prst="rect">
            <a:avLst/>
          </a:prstGeom>
          <a:noFill/>
          <a:ln w="9525">
            <a:noFill/>
            <a:miter lim="800000"/>
            <a:headEnd/>
            <a:tailEnd/>
          </a:ln>
          <a:effectLst/>
        </p:spPr>
      </p:pic>
      <p:pic>
        <p:nvPicPr>
          <p:cNvPr id="39" name="Picture 4"/>
          <p:cNvPicPr>
            <a:picLocks noChangeAspect="1" noChangeArrowheads="1"/>
          </p:cNvPicPr>
          <p:nvPr/>
        </p:nvPicPr>
        <p:blipFill>
          <a:blip r:embed="rId5" cstate="print"/>
          <a:srcRect/>
          <a:stretch>
            <a:fillRect/>
          </a:stretch>
        </p:blipFill>
        <p:spPr bwMode="auto">
          <a:xfrm>
            <a:off x="5941640" y="2996952"/>
            <a:ext cx="1879600" cy="1409700"/>
          </a:xfrm>
          <a:prstGeom prst="rect">
            <a:avLst/>
          </a:prstGeom>
          <a:noFill/>
          <a:ln w="9525">
            <a:noFill/>
            <a:miter lim="800000"/>
            <a:headEnd/>
            <a:tailEnd/>
          </a:ln>
          <a:effectLst/>
        </p:spPr>
      </p:pic>
      <p:pic>
        <p:nvPicPr>
          <p:cNvPr id="40" name="Picture 5"/>
          <p:cNvPicPr>
            <a:picLocks noChangeAspect="1" noChangeArrowheads="1"/>
          </p:cNvPicPr>
          <p:nvPr/>
        </p:nvPicPr>
        <p:blipFill>
          <a:blip r:embed="rId6" cstate="print"/>
          <a:srcRect/>
          <a:stretch>
            <a:fillRect/>
          </a:stretch>
        </p:blipFill>
        <p:spPr bwMode="auto">
          <a:xfrm>
            <a:off x="3709392" y="2636912"/>
            <a:ext cx="1943100" cy="1447800"/>
          </a:xfrm>
          <a:prstGeom prst="rect">
            <a:avLst/>
          </a:prstGeom>
          <a:noFill/>
          <a:ln w="9525">
            <a:noFill/>
            <a:miter lim="800000"/>
            <a:headEnd/>
            <a:tailEnd/>
          </a:ln>
          <a:effectLst/>
        </p:spPr>
      </p:pic>
      <p:pic>
        <p:nvPicPr>
          <p:cNvPr id="41" name="Picture 6"/>
          <p:cNvPicPr>
            <a:picLocks noChangeAspect="1" noChangeArrowheads="1"/>
          </p:cNvPicPr>
          <p:nvPr/>
        </p:nvPicPr>
        <p:blipFill>
          <a:blip r:embed="rId7" cstate="print"/>
          <a:srcRect/>
          <a:stretch>
            <a:fillRect/>
          </a:stretch>
        </p:blipFill>
        <p:spPr bwMode="auto">
          <a:xfrm>
            <a:off x="3997424" y="3573016"/>
            <a:ext cx="1943100" cy="1422400"/>
          </a:xfrm>
          <a:prstGeom prst="rect">
            <a:avLst/>
          </a:prstGeom>
          <a:noFill/>
          <a:ln w="9525">
            <a:noFill/>
            <a:miter lim="800000"/>
            <a:headEnd/>
            <a:tailEnd/>
          </a:ln>
          <a:effectLst/>
        </p:spPr>
      </p:pic>
      <p:pic>
        <p:nvPicPr>
          <p:cNvPr id="42" name="Picture 7"/>
          <p:cNvPicPr>
            <a:picLocks noChangeAspect="1" noChangeArrowheads="1"/>
          </p:cNvPicPr>
          <p:nvPr/>
        </p:nvPicPr>
        <p:blipFill>
          <a:blip r:embed="rId8" cstate="print"/>
          <a:srcRect/>
          <a:stretch>
            <a:fillRect/>
          </a:stretch>
        </p:blipFill>
        <p:spPr bwMode="auto">
          <a:xfrm>
            <a:off x="5077544" y="4077072"/>
            <a:ext cx="3263900" cy="1917700"/>
          </a:xfrm>
          <a:prstGeom prst="rect">
            <a:avLst/>
          </a:prstGeom>
          <a:noFill/>
          <a:ln w="9525">
            <a:noFill/>
            <a:miter lim="800000"/>
            <a:headEnd/>
            <a:tailEnd/>
          </a:ln>
          <a:effectLst/>
        </p:spPr>
      </p:pic>
      <p:pic>
        <p:nvPicPr>
          <p:cNvPr id="43" name="Picture 8"/>
          <p:cNvPicPr>
            <a:picLocks noChangeAspect="1" noChangeArrowheads="1"/>
          </p:cNvPicPr>
          <p:nvPr/>
        </p:nvPicPr>
        <p:blipFill>
          <a:blip r:embed="rId9" cstate="print"/>
          <a:srcRect/>
          <a:stretch>
            <a:fillRect/>
          </a:stretch>
        </p:blipFill>
        <p:spPr bwMode="auto">
          <a:xfrm>
            <a:off x="3853408" y="3501008"/>
            <a:ext cx="2806204" cy="2087816"/>
          </a:xfrm>
          <a:prstGeom prst="rect">
            <a:avLst/>
          </a:prstGeom>
          <a:noFill/>
          <a:ln w="9525">
            <a:noFill/>
            <a:miter lim="800000"/>
            <a:headEnd/>
            <a:tailEnd/>
          </a:ln>
          <a:effectLst/>
        </p:spPr>
      </p:pic>
      <p:pic>
        <p:nvPicPr>
          <p:cNvPr id="44" name="Picture 9"/>
          <p:cNvPicPr>
            <a:picLocks noChangeAspect="1" noChangeArrowheads="1"/>
          </p:cNvPicPr>
          <p:nvPr/>
        </p:nvPicPr>
        <p:blipFill>
          <a:blip r:embed="rId10" cstate="print"/>
          <a:srcRect/>
          <a:stretch>
            <a:fillRect/>
          </a:stretch>
        </p:blipFill>
        <p:spPr bwMode="auto">
          <a:xfrm>
            <a:off x="4933528" y="3140968"/>
            <a:ext cx="3277864" cy="2163068"/>
          </a:xfrm>
          <a:prstGeom prst="rect">
            <a:avLst/>
          </a:prstGeom>
          <a:noFill/>
          <a:ln w="9525">
            <a:noFill/>
            <a:miter lim="800000"/>
            <a:headEnd/>
            <a:tailEnd/>
          </a:ln>
          <a:effectLst/>
        </p:spPr>
      </p:pic>
      <p:pic>
        <p:nvPicPr>
          <p:cNvPr id="45" name="Picture 11"/>
          <p:cNvPicPr>
            <a:picLocks noChangeAspect="1" noChangeArrowheads="1"/>
          </p:cNvPicPr>
          <p:nvPr/>
        </p:nvPicPr>
        <p:blipFill>
          <a:blip r:embed="rId11" cstate="print"/>
          <a:srcRect/>
          <a:stretch>
            <a:fillRect/>
          </a:stretch>
        </p:blipFill>
        <p:spPr bwMode="auto">
          <a:xfrm>
            <a:off x="4861520" y="3429001"/>
            <a:ext cx="2876178" cy="2653389"/>
          </a:xfrm>
          <a:prstGeom prst="rect">
            <a:avLst/>
          </a:prstGeom>
          <a:noFill/>
          <a:ln w="9525">
            <a:noFill/>
            <a:miter lim="800000"/>
            <a:headEnd/>
            <a:tailEnd/>
          </a:ln>
          <a:effectLst/>
        </p:spPr>
      </p:pic>
      <p:pic>
        <p:nvPicPr>
          <p:cNvPr id="46" name="Picture 12"/>
          <p:cNvPicPr>
            <a:picLocks noChangeAspect="1" noChangeArrowheads="1"/>
          </p:cNvPicPr>
          <p:nvPr/>
        </p:nvPicPr>
        <p:blipFill>
          <a:blip r:embed="rId12" cstate="print"/>
          <a:srcRect/>
          <a:stretch>
            <a:fillRect/>
          </a:stretch>
        </p:blipFill>
        <p:spPr bwMode="auto">
          <a:xfrm>
            <a:off x="5149552" y="1844825"/>
            <a:ext cx="2788750" cy="2919601"/>
          </a:xfrm>
          <a:prstGeom prst="rect">
            <a:avLst/>
          </a:prstGeom>
          <a:noFill/>
          <a:ln w="9525">
            <a:noFill/>
            <a:miter lim="800000"/>
            <a:headEnd/>
            <a:tailEnd/>
          </a:ln>
          <a:effectLst/>
        </p:spPr>
      </p:pic>
      <p:pic>
        <p:nvPicPr>
          <p:cNvPr id="47" name="Picture 13"/>
          <p:cNvPicPr>
            <a:picLocks noChangeAspect="1" noChangeArrowheads="1"/>
          </p:cNvPicPr>
          <p:nvPr/>
        </p:nvPicPr>
        <p:blipFill>
          <a:blip r:embed="rId13" cstate="print"/>
          <a:srcRect/>
          <a:stretch>
            <a:fillRect/>
          </a:stretch>
        </p:blipFill>
        <p:spPr bwMode="auto">
          <a:xfrm>
            <a:off x="3637384" y="2924945"/>
            <a:ext cx="3981698" cy="3233961"/>
          </a:xfrm>
          <a:prstGeom prst="rect">
            <a:avLst/>
          </a:prstGeom>
          <a:noFill/>
          <a:ln w="9525">
            <a:noFill/>
            <a:miter lim="800000"/>
            <a:headEnd/>
            <a:tailEnd/>
          </a:ln>
          <a:effectLst/>
        </p:spPr>
      </p:pic>
      <p:pic>
        <p:nvPicPr>
          <p:cNvPr id="48" name="Picture 14"/>
          <p:cNvPicPr>
            <a:picLocks noChangeAspect="1" noChangeArrowheads="1"/>
          </p:cNvPicPr>
          <p:nvPr/>
        </p:nvPicPr>
        <p:blipFill>
          <a:blip r:embed="rId14" cstate="print"/>
          <a:srcRect/>
          <a:stretch>
            <a:fillRect/>
          </a:stretch>
        </p:blipFill>
        <p:spPr bwMode="auto">
          <a:xfrm>
            <a:off x="4141441" y="2420888"/>
            <a:ext cx="4169489" cy="3518148"/>
          </a:xfrm>
          <a:prstGeom prst="rect">
            <a:avLst/>
          </a:prstGeom>
          <a:noFill/>
          <a:ln w="9525">
            <a:noFill/>
            <a:miter lim="800000"/>
            <a:headEnd/>
            <a:tailEnd/>
          </a:ln>
          <a:effectLst/>
        </p:spPr>
      </p:pic>
      <p:pic>
        <p:nvPicPr>
          <p:cNvPr id="49" name="Picture 2"/>
          <p:cNvPicPr>
            <a:picLocks noChangeAspect="1" noChangeArrowheads="1"/>
          </p:cNvPicPr>
          <p:nvPr/>
        </p:nvPicPr>
        <p:blipFill>
          <a:blip r:embed="rId15" cstate="print"/>
          <a:srcRect/>
          <a:stretch>
            <a:fillRect/>
          </a:stretch>
        </p:blipFill>
        <p:spPr bwMode="auto">
          <a:xfrm>
            <a:off x="3997424" y="1124745"/>
            <a:ext cx="3600450" cy="2770187"/>
          </a:xfrm>
          <a:prstGeom prst="rect">
            <a:avLst/>
          </a:prstGeom>
          <a:noFill/>
          <a:ln w="9525">
            <a:noFill/>
            <a:miter lim="800000"/>
            <a:headEnd/>
            <a:tailEnd/>
          </a:ln>
          <a:effectLst/>
        </p:spPr>
      </p:pic>
      <p:pic>
        <p:nvPicPr>
          <p:cNvPr id="50" name="Picture 6"/>
          <p:cNvPicPr>
            <a:picLocks noChangeAspect="1" noChangeArrowheads="1"/>
          </p:cNvPicPr>
          <p:nvPr/>
        </p:nvPicPr>
        <p:blipFill>
          <a:blip r:embed="rId16" cstate="print"/>
          <a:srcRect/>
          <a:stretch>
            <a:fillRect/>
          </a:stretch>
        </p:blipFill>
        <p:spPr bwMode="auto">
          <a:xfrm>
            <a:off x="4645497" y="2492896"/>
            <a:ext cx="3319463" cy="1562100"/>
          </a:xfrm>
          <a:prstGeom prst="rect">
            <a:avLst/>
          </a:prstGeom>
          <a:noFill/>
          <a:ln w="9525">
            <a:noFill/>
            <a:miter lim="800000"/>
            <a:headEnd/>
            <a:tailEnd/>
          </a:ln>
          <a:effectLst/>
        </p:spPr>
      </p:pic>
      <p:pic>
        <p:nvPicPr>
          <p:cNvPr id="51" name="Picture 7"/>
          <p:cNvPicPr>
            <a:picLocks noChangeAspect="1" noChangeArrowheads="1"/>
          </p:cNvPicPr>
          <p:nvPr/>
        </p:nvPicPr>
        <p:blipFill>
          <a:blip r:embed="rId17" cstate="print"/>
          <a:srcRect/>
          <a:stretch>
            <a:fillRect/>
          </a:stretch>
        </p:blipFill>
        <p:spPr bwMode="auto">
          <a:xfrm>
            <a:off x="3781400" y="3068961"/>
            <a:ext cx="4559672" cy="2554231"/>
          </a:xfrm>
          <a:prstGeom prst="rect">
            <a:avLst/>
          </a:prstGeom>
          <a:noFill/>
          <a:ln w="9525">
            <a:noFill/>
            <a:miter lim="800000"/>
            <a:headEnd/>
            <a:tailEnd/>
          </a:ln>
          <a:effectLst/>
        </p:spPr>
      </p:pic>
      <p:pic>
        <p:nvPicPr>
          <p:cNvPr id="22" name="21 Imagen" descr="DSC_1072.JPG"/>
          <p:cNvPicPr>
            <a:picLocks noChangeAspect="1"/>
          </p:cNvPicPr>
          <p:nvPr/>
        </p:nvPicPr>
        <p:blipFill>
          <a:blip r:embed="rId18" cstate="print"/>
          <a:stretch>
            <a:fillRect/>
          </a:stretch>
        </p:blipFill>
        <p:spPr>
          <a:xfrm>
            <a:off x="4079776" y="1844825"/>
            <a:ext cx="5328592" cy="3542947"/>
          </a:xfrm>
          <a:prstGeom prst="rect">
            <a:avLst/>
          </a:prstGeom>
        </p:spPr>
      </p:pic>
      <p:pic>
        <p:nvPicPr>
          <p:cNvPr id="41986" name="Picture 2" descr="https://lh3.googleusercontent.com/YTHZr5S38Xaz5wTsIBQapGRn3jdNPsy0EJKuNpHj2v9nmBYiWdEWBwYUIElNR_7VKy0oAvBBLfSYGw_Gkh2JdL1pTi57FlJpoC6uQAXKoD-Q2b5f9XNwf2962L21Krtj7Ne_fLdIjOpJwb1qJH5uOVjNBbFKPuqxoq-oGsqjR1EKcUQWeO0RJa6vK0toUzWrSnIeMcma3Bls5o94_Fe1WGZO5MJvkkP8olUdBn5SI1ea6DaOsYevHD-j3CLb19bCSbBHX0eueNdhLPYxoj_GW_Rbda-iLQFvzQSv9c8O6Vk-SB8_XDuKUP50JlhK0qz9b4isBO2QzMXDUr8H8q8_Vf50CJvFXdm0MjyMp31xQrIaG_eyLlef6pgcFLp1sYCt3LA_0qKIs0CzDiBGSedx_035u7BnBOlwTQ3kFK1bSGeCogV65lp7_MtssGG9we1XRoVKTbcd_8RzuREoKJCtG8UWsnko5FiSxfGluvN_0KvOGfwuGeI_nrRlZp0e2I30clVI7njee6yGnzMhkOZivfPHCNPcvSbxEAcP2JycS6brdNK8K0G_aYoYH6ssXQ2NwpSEShHCZ0cHkEEy7fzu0ZdSVm9YsS0jYrCK6s0ouT6hk5kBjyFoWg=w883-h662-no"/>
          <p:cNvPicPr>
            <a:picLocks noChangeAspect="1" noChangeArrowheads="1"/>
          </p:cNvPicPr>
          <p:nvPr/>
        </p:nvPicPr>
        <p:blipFill>
          <a:blip r:embed="rId19" cstate="print"/>
          <a:srcRect/>
          <a:stretch>
            <a:fillRect/>
          </a:stretch>
        </p:blipFill>
        <p:spPr bwMode="auto">
          <a:xfrm>
            <a:off x="944264" y="463522"/>
            <a:ext cx="8410575" cy="6305551"/>
          </a:xfrm>
          <a:prstGeom prst="rect">
            <a:avLst/>
          </a:prstGeom>
          <a:noFill/>
        </p:spPr>
      </p:pic>
      <p:pic>
        <p:nvPicPr>
          <p:cNvPr id="2050" name="Picture 2" descr="https://scontent-mia3-2.xx.fbcdn.net/v/t1.0-9/24774822_10215056498184671_8939744235708431953_n.jpg?oh=1108ea6cdf0d9fb49cb94f0178b4bffa&amp;oe=5ABD49FA"/>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795218" y="138707"/>
            <a:ext cx="6096000" cy="60960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 imagen puede contener: 1 persona, de pi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a imagen puede contener: 2 personas, interio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80656" y="-142082"/>
            <a:ext cx="7000082" cy="70000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a imagen puede contener: 1 persona"/>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781400" y="210403"/>
            <a:ext cx="6952588" cy="695258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La imagen puede contener: 2 personas, personas sonriendo, personas sentadas"/>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La imagen puede contener: interio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438" y="376687"/>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 imagen puede contener: una o varias personas, personas de pie y multitud"/>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685694" y="716856"/>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51215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0"/>
                                        <p:tgtEl>
                                          <p:spTgt spid="35"/>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2000"/>
                                        <p:tgtEl>
                                          <p:spTgt spid="37"/>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2000"/>
                                        <p:tgtEl>
                                          <p:spTgt spid="38"/>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2000"/>
                                        <p:tgtEl>
                                          <p:spTgt spid="40"/>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2000"/>
                                        <p:tgtEl>
                                          <p:spTgt spid="39"/>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2000"/>
                                        <p:tgtEl>
                                          <p:spTgt spid="41"/>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2000"/>
                                        <p:tgtEl>
                                          <p:spTgt spid="42"/>
                                        </p:tgtEl>
                                      </p:cBhvr>
                                    </p:animEffect>
                                  </p:childTnLst>
                                </p:cTn>
                              </p:par>
                            </p:childTnLst>
                          </p:cTn>
                        </p:par>
                        <p:par>
                          <p:cTn id="36" fill="hold">
                            <p:stCondLst>
                              <p:cond delay="16000"/>
                            </p:stCondLst>
                            <p:childTnLst>
                              <p:par>
                                <p:cTn id="37" presetID="10" presetClass="entr" presetSubtype="0" fill="hold"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2000"/>
                                        <p:tgtEl>
                                          <p:spTgt spid="43"/>
                                        </p:tgtEl>
                                      </p:cBhvr>
                                    </p:animEffect>
                                  </p:childTnLst>
                                </p:cTn>
                              </p:par>
                            </p:childTnLst>
                          </p:cTn>
                        </p:par>
                        <p:par>
                          <p:cTn id="40" fill="hold">
                            <p:stCondLst>
                              <p:cond delay="18000"/>
                            </p:stCondLst>
                            <p:childTnLst>
                              <p:par>
                                <p:cTn id="41" presetID="10" presetClass="entr" presetSubtype="0" fill="hold"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2000"/>
                                        <p:tgtEl>
                                          <p:spTgt spid="44"/>
                                        </p:tgtEl>
                                      </p:cBhvr>
                                    </p:animEffect>
                                  </p:childTnLst>
                                </p:cTn>
                              </p:par>
                            </p:childTnLst>
                          </p:cTn>
                        </p:par>
                        <p:par>
                          <p:cTn id="44" fill="hold">
                            <p:stCondLst>
                              <p:cond delay="20000"/>
                            </p:stCondLst>
                            <p:childTnLst>
                              <p:par>
                                <p:cTn id="45" presetID="10" presetClass="entr" presetSubtype="0" fill="hold" nodeType="after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2000"/>
                                        <p:tgtEl>
                                          <p:spTgt spid="45"/>
                                        </p:tgtEl>
                                      </p:cBhvr>
                                    </p:animEffect>
                                  </p:childTnLst>
                                </p:cTn>
                              </p:par>
                            </p:childTnLst>
                          </p:cTn>
                        </p:par>
                        <p:par>
                          <p:cTn id="48" fill="hold">
                            <p:stCondLst>
                              <p:cond delay="22000"/>
                            </p:stCondLst>
                            <p:childTnLst>
                              <p:par>
                                <p:cTn id="49" presetID="10" presetClass="entr" presetSubtype="0" fill="hold"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2000"/>
                                        <p:tgtEl>
                                          <p:spTgt spid="46"/>
                                        </p:tgtEl>
                                      </p:cBhvr>
                                    </p:animEffect>
                                  </p:childTnLst>
                                </p:cTn>
                              </p:par>
                            </p:childTnLst>
                          </p:cTn>
                        </p:par>
                        <p:par>
                          <p:cTn id="52" fill="hold">
                            <p:stCondLst>
                              <p:cond delay="24000"/>
                            </p:stCondLst>
                            <p:childTnLst>
                              <p:par>
                                <p:cTn id="53" presetID="10" presetClass="entr" presetSubtype="0" fill="hold" nodeType="after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2000"/>
                                        <p:tgtEl>
                                          <p:spTgt spid="47"/>
                                        </p:tgtEl>
                                      </p:cBhvr>
                                    </p:animEffect>
                                  </p:childTnLst>
                                </p:cTn>
                              </p:par>
                            </p:childTnLst>
                          </p:cTn>
                        </p:par>
                        <p:par>
                          <p:cTn id="56" fill="hold">
                            <p:stCondLst>
                              <p:cond delay="26000"/>
                            </p:stCondLst>
                            <p:childTnLst>
                              <p:par>
                                <p:cTn id="57" presetID="10" presetClass="entr" presetSubtype="0" fill="hold" nodeType="after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fade">
                                      <p:cBhvr>
                                        <p:cTn id="59" dur="2000"/>
                                        <p:tgtEl>
                                          <p:spTgt spid="48"/>
                                        </p:tgtEl>
                                      </p:cBhvr>
                                    </p:animEffect>
                                  </p:childTnLst>
                                </p:cTn>
                              </p:par>
                            </p:childTnLst>
                          </p:cTn>
                        </p:par>
                        <p:par>
                          <p:cTn id="60" fill="hold">
                            <p:stCondLst>
                              <p:cond delay="28000"/>
                            </p:stCondLst>
                            <p:childTnLst>
                              <p:par>
                                <p:cTn id="61" presetID="10" presetClass="entr" presetSubtype="0" fill="hold" nodeType="after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fade">
                                      <p:cBhvr>
                                        <p:cTn id="63" dur="2000"/>
                                        <p:tgtEl>
                                          <p:spTgt spid="49"/>
                                        </p:tgtEl>
                                      </p:cBhvr>
                                    </p:animEffect>
                                  </p:childTnLst>
                                </p:cTn>
                              </p:par>
                            </p:childTnLst>
                          </p:cTn>
                        </p:par>
                        <p:par>
                          <p:cTn id="64" fill="hold">
                            <p:stCondLst>
                              <p:cond delay="30000"/>
                            </p:stCondLst>
                            <p:childTnLst>
                              <p:par>
                                <p:cTn id="65" presetID="10" presetClass="entr" presetSubtype="0" fill="hold" nodeType="after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2000"/>
                                        <p:tgtEl>
                                          <p:spTgt spid="50"/>
                                        </p:tgtEl>
                                      </p:cBhvr>
                                    </p:animEffect>
                                  </p:childTnLst>
                                </p:cTn>
                              </p:par>
                            </p:childTnLst>
                          </p:cTn>
                        </p:par>
                        <p:par>
                          <p:cTn id="68" fill="hold">
                            <p:stCondLst>
                              <p:cond delay="32000"/>
                            </p:stCondLst>
                            <p:childTnLst>
                              <p:par>
                                <p:cTn id="69" presetID="10" presetClass="entr" presetSubtype="0" fill="hold" nodeType="after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fade">
                                      <p:cBhvr>
                                        <p:cTn id="71" dur="2000"/>
                                        <p:tgtEl>
                                          <p:spTgt spid="51"/>
                                        </p:tgtEl>
                                      </p:cBhvr>
                                    </p:animEffect>
                                  </p:childTnLst>
                                </p:cTn>
                              </p:par>
                            </p:childTnLst>
                          </p:cTn>
                        </p:par>
                        <p:par>
                          <p:cTn id="72" fill="hold">
                            <p:stCondLst>
                              <p:cond delay="34000"/>
                            </p:stCondLst>
                            <p:childTnLst>
                              <p:par>
                                <p:cTn id="73" presetID="10" presetClass="entr" presetSubtype="0" fill="hold"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2000"/>
                                        <p:tgtEl>
                                          <p:spTgt spid="22"/>
                                        </p:tgtEl>
                                      </p:cBhvr>
                                    </p:animEffect>
                                  </p:childTnLst>
                                </p:cTn>
                              </p:par>
                            </p:childTnLst>
                          </p:cTn>
                        </p:par>
                        <p:par>
                          <p:cTn id="76" fill="hold">
                            <p:stCondLst>
                              <p:cond delay="36000"/>
                            </p:stCondLst>
                            <p:childTnLst>
                              <p:par>
                                <p:cTn id="77" presetID="10" presetClass="entr" presetSubtype="0" fill="hold" nodeType="afterEffect">
                                  <p:stCondLst>
                                    <p:cond delay="0"/>
                                  </p:stCondLst>
                                  <p:childTnLst>
                                    <p:set>
                                      <p:cBhvr>
                                        <p:cTn id="78" dur="1" fill="hold">
                                          <p:stCondLst>
                                            <p:cond delay="0"/>
                                          </p:stCondLst>
                                        </p:cTn>
                                        <p:tgtEl>
                                          <p:spTgt spid="41986"/>
                                        </p:tgtEl>
                                        <p:attrNameLst>
                                          <p:attrName>style.visibility</p:attrName>
                                        </p:attrNameLst>
                                      </p:cBhvr>
                                      <p:to>
                                        <p:strVal val="visible"/>
                                      </p:to>
                                    </p:set>
                                    <p:animEffect transition="in" filter="fade">
                                      <p:cBhvr>
                                        <p:cTn id="79" dur="2000"/>
                                        <p:tgtEl>
                                          <p:spTgt spid="41986"/>
                                        </p:tgtEl>
                                      </p:cBhvr>
                                    </p:animEffect>
                                  </p:childTnLst>
                                </p:cTn>
                              </p:par>
                            </p:childTnLst>
                          </p:cTn>
                        </p:par>
                        <p:par>
                          <p:cTn id="80" fill="hold">
                            <p:stCondLst>
                              <p:cond delay="38000"/>
                            </p:stCondLst>
                            <p:childTnLst>
                              <p:par>
                                <p:cTn id="81" presetID="10" presetClass="entr" presetSubtype="0" fill="hold" nodeType="afterEffect">
                                  <p:stCondLst>
                                    <p:cond delay="600"/>
                                  </p:stCondLst>
                                  <p:childTnLst>
                                    <p:set>
                                      <p:cBhvr>
                                        <p:cTn id="82" dur="1" fill="hold">
                                          <p:stCondLst>
                                            <p:cond delay="0"/>
                                          </p:stCondLst>
                                        </p:cTn>
                                        <p:tgtEl>
                                          <p:spTgt spid="2050"/>
                                        </p:tgtEl>
                                        <p:attrNameLst>
                                          <p:attrName>style.visibility</p:attrName>
                                        </p:attrNameLst>
                                      </p:cBhvr>
                                      <p:to>
                                        <p:strVal val="visible"/>
                                      </p:to>
                                    </p:set>
                                    <p:animEffect transition="in" filter="fade">
                                      <p:cBhvr>
                                        <p:cTn id="83" dur="1100"/>
                                        <p:tgtEl>
                                          <p:spTgt spid="2050"/>
                                        </p:tgtEl>
                                      </p:cBhvr>
                                    </p:animEffect>
                                  </p:childTnLst>
                                </p:cTn>
                              </p:par>
                            </p:childTnLst>
                          </p:cTn>
                        </p:par>
                        <p:par>
                          <p:cTn id="84" fill="hold">
                            <p:stCondLst>
                              <p:cond delay="39700"/>
                            </p:stCondLst>
                            <p:childTnLst>
                              <p:par>
                                <p:cTn id="85" presetID="10" presetClass="entr" presetSubtype="0" fill="hold" nodeType="afterEffect">
                                  <p:stCondLst>
                                    <p:cond delay="0"/>
                                  </p:stCondLst>
                                  <p:childTnLst>
                                    <p:set>
                                      <p:cBhvr>
                                        <p:cTn id="86" dur="1" fill="hold">
                                          <p:stCondLst>
                                            <p:cond delay="0"/>
                                          </p:stCondLst>
                                        </p:cTn>
                                        <p:tgtEl>
                                          <p:spTgt spid="2052"/>
                                        </p:tgtEl>
                                        <p:attrNameLst>
                                          <p:attrName>style.visibility</p:attrName>
                                        </p:attrNameLst>
                                      </p:cBhvr>
                                      <p:to>
                                        <p:strVal val="visible"/>
                                      </p:to>
                                    </p:set>
                                    <p:animEffect transition="in" filter="fade">
                                      <p:cBhvr>
                                        <p:cTn id="87" dur="1600"/>
                                        <p:tgtEl>
                                          <p:spTgt spid="2052"/>
                                        </p:tgtEl>
                                      </p:cBhvr>
                                    </p:animEffect>
                                  </p:childTnLst>
                                </p:cTn>
                              </p:par>
                            </p:childTnLst>
                          </p:cTn>
                        </p:par>
                        <p:par>
                          <p:cTn id="88" fill="hold">
                            <p:stCondLst>
                              <p:cond delay="41300"/>
                            </p:stCondLst>
                            <p:childTnLst>
                              <p:par>
                                <p:cTn id="89" presetID="10" presetClass="entr" presetSubtype="0" fill="hold" nodeType="afterEffect">
                                  <p:stCondLst>
                                    <p:cond delay="0"/>
                                  </p:stCondLst>
                                  <p:childTnLst>
                                    <p:set>
                                      <p:cBhvr>
                                        <p:cTn id="90" dur="1" fill="hold">
                                          <p:stCondLst>
                                            <p:cond delay="0"/>
                                          </p:stCondLst>
                                        </p:cTn>
                                        <p:tgtEl>
                                          <p:spTgt spid="2054"/>
                                        </p:tgtEl>
                                        <p:attrNameLst>
                                          <p:attrName>style.visibility</p:attrName>
                                        </p:attrNameLst>
                                      </p:cBhvr>
                                      <p:to>
                                        <p:strVal val="visible"/>
                                      </p:to>
                                    </p:set>
                                    <p:animEffect transition="in" filter="fade">
                                      <p:cBhvr>
                                        <p:cTn id="91" dur="1500"/>
                                        <p:tgtEl>
                                          <p:spTgt spid="2054"/>
                                        </p:tgtEl>
                                      </p:cBhvr>
                                    </p:animEffect>
                                  </p:childTnLst>
                                </p:cTn>
                              </p:par>
                            </p:childTnLst>
                          </p:cTn>
                        </p:par>
                        <p:par>
                          <p:cTn id="92" fill="hold">
                            <p:stCondLst>
                              <p:cond delay="42800"/>
                            </p:stCondLst>
                            <p:childTnLst>
                              <p:par>
                                <p:cTn id="93" presetID="10" presetClass="entr" presetSubtype="0" fill="hold" nodeType="afterEffect">
                                  <p:stCondLst>
                                    <p:cond delay="1400"/>
                                  </p:stCondLst>
                                  <p:childTnLst>
                                    <p:set>
                                      <p:cBhvr>
                                        <p:cTn id="94" dur="1" fill="hold">
                                          <p:stCondLst>
                                            <p:cond delay="0"/>
                                          </p:stCondLst>
                                        </p:cTn>
                                        <p:tgtEl>
                                          <p:spTgt spid="2056"/>
                                        </p:tgtEl>
                                        <p:attrNameLst>
                                          <p:attrName>style.visibility</p:attrName>
                                        </p:attrNameLst>
                                      </p:cBhvr>
                                      <p:to>
                                        <p:strVal val="visible"/>
                                      </p:to>
                                    </p:set>
                                    <p:animEffect transition="in" filter="fade">
                                      <p:cBhvr>
                                        <p:cTn id="95" dur="1900"/>
                                        <p:tgtEl>
                                          <p:spTgt spid="2056"/>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028"/>
                                        </p:tgtEl>
                                        <p:attrNameLst>
                                          <p:attrName>style.visibility</p:attrName>
                                        </p:attrNameLst>
                                      </p:cBhvr>
                                      <p:to>
                                        <p:strVal val="visible"/>
                                      </p:to>
                                    </p:set>
                                    <p:animEffect transition="in" filter="fade">
                                      <p:cBhvr>
                                        <p:cTn id="100" dur="500"/>
                                        <p:tgtEl>
                                          <p:spTgt spid="1028"/>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1030"/>
                                        </p:tgtEl>
                                        <p:attrNameLst>
                                          <p:attrName>style.visibility</p:attrName>
                                        </p:attrNameLst>
                                      </p:cBhvr>
                                      <p:to>
                                        <p:strVal val="visible"/>
                                      </p:to>
                                    </p:set>
                                    <p:animEffect transition="in" filter="fade">
                                      <p:cBhvr>
                                        <p:cTn id="105"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fontAlgn="base"/>
            <a:r>
              <a:rPr lang="en-US" b="1" cap="all" dirty="0" smtClean="0">
                <a:solidFill>
                  <a:schemeClr val="bg1"/>
                </a:solidFill>
              </a:rPr>
              <a:t>8. </a:t>
            </a:r>
            <a:r>
              <a:rPr lang="en-US" b="1" cap="all" dirty="0">
                <a:solidFill>
                  <a:schemeClr val="bg1"/>
                </a:solidFill>
              </a:rPr>
              <a:t>PERFIL INNOVADORA -IRENE-</a:t>
            </a:r>
            <a:br>
              <a:rPr lang="en-US" b="1" cap="all" dirty="0">
                <a:solidFill>
                  <a:schemeClr val="bg1"/>
                </a:solidFill>
              </a:rPr>
            </a:br>
            <a:r>
              <a:rPr lang="en-US" b="1" cap="all" dirty="0">
                <a:solidFill>
                  <a:schemeClr val="bg1"/>
                </a:solidFill>
              </a:rPr>
              <a:t>NOMBRE EN CÓDIGO "AVENTURERA"</a:t>
            </a:r>
          </a:p>
        </p:txBody>
      </p:sp>
      <p:sp>
        <p:nvSpPr>
          <p:cNvPr id="3" name="Marcador de contenido 2"/>
          <p:cNvSpPr>
            <a:spLocks noGrp="1"/>
          </p:cNvSpPr>
          <p:nvPr>
            <p:ph idx="1"/>
          </p:nvPr>
        </p:nvSpPr>
        <p:spPr/>
        <p:txBody>
          <a:bodyPr>
            <a:normAutofit fontScale="85000" lnSpcReduction="20000"/>
          </a:bodyPr>
          <a:lstStyle/>
          <a:p>
            <a:pPr marL="0" indent="0" fontAlgn="base">
              <a:buNone/>
            </a:pPr>
            <a:r>
              <a:rPr lang="es-ES" b="1" dirty="0">
                <a:solidFill>
                  <a:schemeClr val="bg1"/>
                </a:solidFill>
              </a:rPr>
              <a:t>Características de la Innovadora Irene:</a:t>
            </a:r>
          </a:p>
          <a:p>
            <a:pPr fontAlgn="base"/>
            <a:r>
              <a:rPr lang="es-ES" dirty="0">
                <a:solidFill>
                  <a:schemeClr val="bg1"/>
                </a:solidFill>
              </a:rPr>
              <a:t>No le importa el orden establecido y le gusta probar los límites.</a:t>
            </a:r>
          </a:p>
          <a:p>
            <a:pPr fontAlgn="base"/>
            <a:r>
              <a:rPr lang="es-ES" dirty="0">
                <a:solidFill>
                  <a:schemeClr val="bg1"/>
                </a:solidFill>
              </a:rPr>
              <a:t>Resuelve de los problemas de una forma creativa e informal</a:t>
            </a:r>
            <a:r>
              <a:rPr lang="es-ES" dirty="0" smtClean="0">
                <a:solidFill>
                  <a:schemeClr val="bg1"/>
                </a:solidFill>
              </a:rPr>
              <a:t>.</a:t>
            </a:r>
          </a:p>
          <a:p>
            <a:pPr fontAlgn="base"/>
            <a:endParaRPr lang="es-ES" dirty="0">
              <a:solidFill>
                <a:schemeClr val="bg1"/>
              </a:solidFill>
            </a:endParaRPr>
          </a:p>
          <a:p>
            <a:pPr marL="0" indent="0" fontAlgn="base">
              <a:buNone/>
            </a:pPr>
            <a:r>
              <a:rPr lang="es-ES" b="1" i="1" dirty="0">
                <a:solidFill>
                  <a:schemeClr val="bg1"/>
                </a:solidFill>
              </a:rPr>
              <a:t>Es algo desorganizada y caótica.</a:t>
            </a:r>
          </a:p>
          <a:p>
            <a:pPr fontAlgn="base"/>
            <a:endParaRPr lang="es-ES" dirty="0" smtClean="0">
              <a:solidFill>
                <a:schemeClr val="bg1"/>
              </a:solidFill>
            </a:endParaRPr>
          </a:p>
          <a:p>
            <a:pPr marL="0" indent="0" fontAlgn="base">
              <a:buNone/>
            </a:pPr>
            <a:r>
              <a:rPr lang="es-ES" b="1" dirty="0" smtClean="0">
                <a:solidFill>
                  <a:schemeClr val="bg1"/>
                </a:solidFill>
              </a:rPr>
              <a:t>Cómo </a:t>
            </a:r>
            <a:r>
              <a:rPr lang="es-ES" b="1" dirty="0">
                <a:solidFill>
                  <a:schemeClr val="bg1"/>
                </a:solidFill>
              </a:rPr>
              <a:t>vender al la Innovadora Irene:</a:t>
            </a:r>
          </a:p>
          <a:p>
            <a:pPr fontAlgn="base"/>
            <a:r>
              <a:rPr lang="es-ES" dirty="0">
                <a:solidFill>
                  <a:schemeClr val="bg1"/>
                </a:solidFill>
              </a:rPr>
              <a:t>Haz una lluvia de ideas con ella y demuestra cómo podéis hacerlas realidad.</a:t>
            </a:r>
          </a:p>
          <a:p>
            <a:pPr fontAlgn="base"/>
            <a:r>
              <a:rPr lang="es-ES" dirty="0">
                <a:solidFill>
                  <a:schemeClr val="bg1"/>
                </a:solidFill>
              </a:rPr>
              <a:t>Asegúrate de que la negociación avanza, pues Irene puede ser algo desorganizada a la hora de tomar decisiones.</a:t>
            </a:r>
          </a:p>
          <a:p>
            <a:pPr fontAlgn="base"/>
            <a:r>
              <a:rPr lang="es-ES" dirty="0">
                <a:solidFill>
                  <a:schemeClr val="bg1"/>
                </a:solidFill>
              </a:rPr>
              <a:t>Evita obligarla a analizar los detalles.</a:t>
            </a:r>
          </a:p>
        </p:txBody>
      </p:sp>
    </p:spTree>
    <p:extLst>
      <p:ext uri="{BB962C8B-B14F-4D97-AF65-F5344CB8AC3E}">
        <p14:creationId xmlns:p14="http://schemas.microsoft.com/office/powerpoint/2010/main" val="253653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esultado de imagen para yo no soy adolfo dominguez">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lstStyle/>
          <a:p>
            <a:r>
              <a:rPr lang="es-GT" dirty="0" smtClean="0">
                <a:solidFill>
                  <a:schemeClr val="bg1"/>
                </a:solidFill>
                <a:effectLst>
                  <a:outerShdw blurRad="38100" dist="38100" dir="2700000" algn="tl">
                    <a:srgbClr val="000000">
                      <a:alpha val="43137"/>
                    </a:srgbClr>
                  </a:outerShdw>
                </a:effectLst>
                <a:latin typeface="Arial Black" panose="020B0A04020102020204" pitchFamily="34" charset="0"/>
              </a:rPr>
              <a:t>Yo no soy Adolfo Domínguez</a:t>
            </a:r>
            <a:endParaRPr lang="en-US"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3" name="Marcador de contenido 2"/>
          <p:cNvSpPr>
            <a:spLocks noGrp="1"/>
          </p:cNvSpPr>
          <p:nvPr>
            <p:ph idx="1"/>
          </p:nvPr>
        </p:nvSpPr>
        <p:spPr/>
        <p:txBody>
          <a:bodyPr/>
          <a:lstStyle/>
          <a:p>
            <a:endParaRPr lang="en-US"/>
          </a:p>
        </p:txBody>
      </p:sp>
    </p:spTree>
    <p:extLst>
      <p:ext uri="{BB962C8B-B14F-4D97-AF65-F5344CB8AC3E}">
        <p14:creationId xmlns:p14="http://schemas.microsoft.com/office/powerpoint/2010/main" val="332079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GT" dirty="0" err="1" smtClean="0"/>
              <a:t>Buyer</a:t>
            </a:r>
            <a:r>
              <a:rPr lang="es-GT" dirty="0" smtClean="0"/>
              <a:t> Persona 4D (Ivo </a:t>
            </a:r>
            <a:r>
              <a:rPr lang="es-GT" dirty="0" err="1" smtClean="0"/>
              <a:t>Fiz</a:t>
            </a:r>
            <a:r>
              <a:rPr lang="es-GT" dirty="0" smtClean="0"/>
              <a:t>)</a:t>
            </a:r>
            <a:endParaRPr lang="en-US" dirty="0"/>
          </a:p>
        </p:txBody>
      </p:sp>
      <p:sp>
        <p:nvSpPr>
          <p:cNvPr id="3" name="Marcador de contenido 2"/>
          <p:cNvSpPr>
            <a:spLocks noGrp="1"/>
          </p:cNvSpPr>
          <p:nvPr>
            <p:ph idx="1"/>
          </p:nvPr>
        </p:nvSpPr>
        <p:spPr>
          <a:xfrm>
            <a:off x="4107766" y="1825624"/>
            <a:ext cx="7246034" cy="5032375"/>
          </a:xfrm>
        </p:spPr>
        <p:txBody>
          <a:bodyPr>
            <a:normAutofit lnSpcReduction="10000"/>
          </a:bodyPr>
          <a:lstStyle/>
          <a:p>
            <a:endParaRPr lang="es-GT" dirty="0" smtClean="0"/>
          </a:p>
          <a:p>
            <a:endParaRPr lang="es-GT" dirty="0"/>
          </a:p>
          <a:p>
            <a:endParaRPr lang="es-GT" dirty="0" smtClean="0"/>
          </a:p>
          <a:p>
            <a:r>
              <a:rPr lang="es-GT" dirty="0" smtClean="0"/>
              <a:t>Target</a:t>
            </a:r>
          </a:p>
          <a:p>
            <a:endParaRPr lang="es-GT" dirty="0" smtClean="0"/>
          </a:p>
          <a:p>
            <a:r>
              <a:rPr lang="es-GT" dirty="0" smtClean="0"/>
              <a:t>Localización</a:t>
            </a:r>
          </a:p>
          <a:p>
            <a:endParaRPr lang="es-GT" dirty="0" smtClean="0"/>
          </a:p>
          <a:p>
            <a:r>
              <a:rPr lang="es-GT" dirty="0" err="1" smtClean="0"/>
              <a:t>Persuación</a:t>
            </a:r>
            <a:endParaRPr lang="es-GT" dirty="0" smtClean="0"/>
          </a:p>
          <a:p>
            <a:endParaRPr lang="es-GT" dirty="0" smtClean="0"/>
          </a:p>
          <a:p>
            <a:r>
              <a:rPr lang="es-GT" dirty="0" smtClean="0"/>
              <a:t>Uso del producto</a:t>
            </a:r>
          </a:p>
          <a:p>
            <a:endParaRPr lang="en-US" dirty="0"/>
          </a:p>
        </p:txBody>
      </p:sp>
      <p:pic>
        <p:nvPicPr>
          <p:cNvPr id="4" name="Imagen 3"/>
          <p:cNvPicPr>
            <a:picLocks noChangeAspect="1"/>
          </p:cNvPicPr>
          <p:nvPr/>
        </p:nvPicPr>
        <p:blipFill>
          <a:blip r:embed="rId2"/>
          <a:stretch>
            <a:fillRect/>
          </a:stretch>
        </p:blipFill>
        <p:spPr>
          <a:xfrm>
            <a:off x="6993806" y="0"/>
            <a:ext cx="3099939" cy="6858000"/>
          </a:xfrm>
          <a:prstGeom prst="rect">
            <a:avLst/>
          </a:prstGeom>
        </p:spPr>
      </p:pic>
      <p:pic>
        <p:nvPicPr>
          <p:cNvPr id="5" name="Imagen 4"/>
          <p:cNvPicPr>
            <a:picLocks noChangeAspect="1"/>
          </p:cNvPicPr>
          <p:nvPr/>
        </p:nvPicPr>
        <p:blipFill>
          <a:blip r:embed="rId3"/>
          <a:stretch>
            <a:fillRect/>
          </a:stretch>
        </p:blipFill>
        <p:spPr>
          <a:xfrm>
            <a:off x="838200" y="33140"/>
            <a:ext cx="1418926" cy="663969"/>
          </a:xfrm>
          <a:prstGeom prst="rect">
            <a:avLst/>
          </a:prstGeom>
        </p:spPr>
      </p:pic>
    </p:spTree>
    <p:extLst>
      <p:ext uri="{BB962C8B-B14F-4D97-AF65-F5344CB8AC3E}">
        <p14:creationId xmlns:p14="http://schemas.microsoft.com/office/powerpoint/2010/main" val="181688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fade">
                                      <p:cBhvr>
                                        <p:cTn id="2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solidFill>
                  <a:schemeClr val="bg1"/>
                </a:solidFill>
              </a:rPr>
              <a:t>1. Averigua </a:t>
            </a:r>
            <a:r>
              <a:rPr lang="es-ES" b="1" dirty="0">
                <a:solidFill>
                  <a:schemeClr val="bg1"/>
                </a:solidFill>
              </a:rPr>
              <a:t>el target de tu </a:t>
            </a:r>
            <a:r>
              <a:rPr lang="es-ES" b="1" dirty="0" err="1">
                <a:solidFill>
                  <a:schemeClr val="bg1"/>
                </a:solidFill>
              </a:rPr>
              <a:t>buyer</a:t>
            </a:r>
            <a:r>
              <a:rPr lang="es-ES" b="1" dirty="0">
                <a:solidFill>
                  <a:schemeClr val="bg1"/>
                </a:solidFill>
              </a:rPr>
              <a:t> </a:t>
            </a:r>
            <a:r>
              <a:rPr lang="es-ES" b="1" dirty="0" smtClean="0">
                <a:solidFill>
                  <a:schemeClr val="bg1"/>
                </a:solidFill>
              </a:rPr>
              <a:t>persona</a:t>
            </a:r>
            <a:endParaRPr lang="en-US" dirty="0">
              <a:solidFill>
                <a:schemeClr val="bg1"/>
              </a:solidFill>
            </a:endParaRPr>
          </a:p>
        </p:txBody>
      </p:sp>
      <p:sp>
        <p:nvSpPr>
          <p:cNvPr id="3" name="Marcador de contenido 2"/>
          <p:cNvSpPr>
            <a:spLocks noGrp="1"/>
          </p:cNvSpPr>
          <p:nvPr>
            <p:ph idx="1"/>
          </p:nvPr>
        </p:nvSpPr>
        <p:spPr/>
        <p:txBody>
          <a:bodyPr>
            <a:normAutofit fontScale="77500" lnSpcReduction="20000"/>
          </a:bodyPr>
          <a:lstStyle/>
          <a:p>
            <a:r>
              <a:rPr lang="es-ES" dirty="0">
                <a:solidFill>
                  <a:schemeClr val="bg1"/>
                </a:solidFill>
              </a:rPr>
              <a:t>Los aspectos sociales, demográficos y económicos de tu cliente ideal suelen influir en su decisión de compra, especialmente en el sector consumo (B2C).</a:t>
            </a:r>
          </a:p>
          <a:p>
            <a:r>
              <a:rPr lang="es-ES" dirty="0">
                <a:solidFill>
                  <a:schemeClr val="bg1"/>
                </a:solidFill>
              </a:rPr>
              <a:t>Edad.</a:t>
            </a:r>
          </a:p>
          <a:p>
            <a:r>
              <a:rPr lang="es-ES" dirty="0">
                <a:solidFill>
                  <a:schemeClr val="bg1"/>
                </a:solidFill>
              </a:rPr>
              <a:t>Lugar de residencia.</a:t>
            </a:r>
          </a:p>
          <a:p>
            <a:r>
              <a:rPr lang="es-ES" dirty="0">
                <a:solidFill>
                  <a:schemeClr val="bg1"/>
                </a:solidFill>
              </a:rPr>
              <a:t>Ingresos.</a:t>
            </a:r>
          </a:p>
          <a:p>
            <a:r>
              <a:rPr lang="es-ES" dirty="0">
                <a:solidFill>
                  <a:schemeClr val="bg1"/>
                </a:solidFill>
              </a:rPr>
              <a:t>Educación.</a:t>
            </a:r>
          </a:p>
          <a:p>
            <a:r>
              <a:rPr lang="es-ES" dirty="0">
                <a:solidFill>
                  <a:schemeClr val="bg1"/>
                </a:solidFill>
              </a:rPr>
              <a:t>Estado marital.</a:t>
            </a:r>
          </a:p>
          <a:p>
            <a:r>
              <a:rPr lang="es-ES" dirty="0">
                <a:solidFill>
                  <a:schemeClr val="bg1"/>
                </a:solidFill>
              </a:rPr>
              <a:t>Cómo es su forma de hablar y cuáles son sus expresiones típicas.</a:t>
            </a:r>
          </a:p>
          <a:p>
            <a:r>
              <a:rPr lang="es-ES" dirty="0">
                <a:solidFill>
                  <a:schemeClr val="bg1"/>
                </a:solidFill>
              </a:rPr>
              <a:t>Cuáles son sus responsabilidades en el hogar/trabajo.</a:t>
            </a:r>
          </a:p>
          <a:p>
            <a:r>
              <a:rPr lang="es-ES" dirty="0">
                <a:solidFill>
                  <a:schemeClr val="bg1"/>
                </a:solidFill>
              </a:rPr>
              <a:t>Cuáles son sus preferencias de ocio.</a:t>
            </a:r>
          </a:p>
          <a:p>
            <a:r>
              <a:rPr lang="es-ES" dirty="0">
                <a:solidFill>
                  <a:schemeClr val="bg1"/>
                </a:solidFill>
              </a:rPr>
              <a:t>Cuáles son sus retos personales/profesionales.</a:t>
            </a:r>
          </a:p>
          <a:p>
            <a:r>
              <a:rPr lang="es-ES" dirty="0">
                <a:solidFill>
                  <a:schemeClr val="bg1"/>
                </a:solidFill>
              </a:rPr>
              <a:t>Cuáles son las personas más importantes en su vida/trabajo.</a:t>
            </a:r>
          </a:p>
          <a:p>
            <a:endParaRPr lang="en-US" dirty="0">
              <a:solidFill>
                <a:schemeClr val="bg1"/>
              </a:solidFill>
            </a:endParaRPr>
          </a:p>
        </p:txBody>
      </p:sp>
    </p:spTree>
    <p:extLst>
      <p:ext uri="{BB962C8B-B14F-4D97-AF65-F5344CB8AC3E}">
        <p14:creationId xmlns:p14="http://schemas.microsoft.com/office/powerpoint/2010/main" val="3580979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solidFill>
                  <a:schemeClr val="bg1"/>
                </a:solidFill>
              </a:rPr>
              <a:t>2. Localiza a tu </a:t>
            </a:r>
            <a:r>
              <a:rPr lang="es-ES" b="1" dirty="0" err="1" smtClean="0">
                <a:solidFill>
                  <a:schemeClr val="bg1"/>
                </a:solidFill>
              </a:rPr>
              <a:t>buyer</a:t>
            </a:r>
            <a:r>
              <a:rPr lang="es-ES" b="1" dirty="0" smtClean="0">
                <a:solidFill>
                  <a:schemeClr val="bg1"/>
                </a:solidFill>
              </a:rPr>
              <a:t> persona</a:t>
            </a:r>
            <a:endParaRPr lang="en-US" dirty="0">
              <a:solidFill>
                <a:schemeClr val="bg1"/>
              </a:solidFill>
            </a:endParaRPr>
          </a:p>
        </p:txBody>
      </p:sp>
      <p:sp>
        <p:nvSpPr>
          <p:cNvPr id="3" name="Marcador de contenido 2"/>
          <p:cNvSpPr>
            <a:spLocks noGrp="1"/>
          </p:cNvSpPr>
          <p:nvPr>
            <p:ph idx="1"/>
          </p:nvPr>
        </p:nvSpPr>
        <p:spPr/>
        <p:txBody>
          <a:bodyPr/>
          <a:lstStyle/>
          <a:p>
            <a:pPr marL="0" indent="0" algn="just">
              <a:buNone/>
            </a:pPr>
            <a:r>
              <a:rPr lang="es-ES" dirty="0" smtClean="0">
                <a:solidFill>
                  <a:schemeClr val="bg1"/>
                </a:solidFill>
              </a:rPr>
              <a:t>Necesitamos descubrir</a:t>
            </a:r>
          </a:p>
          <a:p>
            <a:pPr marL="0" indent="0" algn="just">
              <a:buNone/>
            </a:pPr>
            <a:endParaRPr lang="es-ES" dirty="0">
              <a:solidFill>
                <a:schemeClr val="bg1"/>
              </a:solidFill>
            </a:endParaRPr>
          </a:p>
          <a:p>
            <a:pPr algn="just">
              <a:buFontTx/>
              <a:buChar char="-"/>
            </a:pPr>
            <a:r>
              <a:rPr lang="es-ES" dirty="0" smtClean="0">
                <a:solidFill>
                  <a:schemeClr val="bg1"/>
                </a:solidFill>
              </a:rPr>
              <a:t>Canales que utilizan</a:t>
            </a:r>
            <a:r>
              <a:rPr lang="en-US" dirty="0">
                <a:solidFill>
                  <a:schemeClr val="bg1"/>
                </a:solidFill>
              </a:rPr>
              <a:t> </a:t>
            </a:r>
            <a:r>
              <a:rPr lang="en-US" dirty="0" err="1" smtClean="0">
                <a:solidFill>
                  <a:schemeClr val="bg1"/>
                </a:solidFill>
              </a:rPr>
              <a:t>por</a:t>
            </a:r>
            <a:r>
              <a:rPr lang="en-US" dirty="0" smtClean="0">
                <a:solidFill>
                  <a:schemeClr val="bg1"/>
                </a:solidFill>
              </a:rPr>
              <a:t> lo que </a:t>
            </a:r>
            <a:r>
              <a:rPr lang="en-US" dirty="0" err="1" smtClean="0">
                <a:solidFill>
                  <a:schemeClr val="bg1"/>
                </a:solidFill>
              </a:rPr>
              <a:t>conoce</a:t>
            </a:r>
            <a:r>
              <a:rPr lang="en-US" dirty="0" smtClean="0">
                <a:solidFill>
                  <a:schemeClr val="bg1"/>
                </a:solidFill>
              </a:rPr>
              <a:t> </a:t>
            </a:r>
            <a:r>
              <a:rPr lang="en-US" dirty="0" err="1" smtClean="0">
                <a:solidFill>
                  <a:schemeClr val="bg1"/>
                </a:solidFill>
              </a:rPr>
              <a:t>tu</a:t>
            </a:r>
            <a:r>
              <a:rPr lang="en-US" dirty="0" smtClean="0">
                <a:solidFill>
                  <a:schemeClr val="bg1"/>
                </a:solidFill>
              </a:rPr>
              <a:t> </a:t>
            </a:r>
            <a:r>
              <a:rPr lang="en-US" dirty="0" err="1" smtClean="0">
                <a:solidFill>
                  <a:schemeClr val="bg1"/>
                </a:solidFill>
              </a:rPr>
              <a:t>negocio</a:t>
            </a:r>
            <a:r>
              <a:rPr lang="en-US" dirty="0" smtClean="0">
                <a:solidFill>
                  <a:schemeClr val="bg1"/>
                </a:solidFill>
              </a:rPr>
              <a:t>. </a:t>
            </a:r>
          </a:p>
          <a:p>
            <a:pPr algn="just">
              <a:buFontTx/>
              <a:buChar char="-"/>
            </a:pPr>
            <a:r>
              <a:rPr lang="es-GT" dirty="0" smtClean="0">
                <a:solidFill>
                  <a:schemeClr val="bg1"/>
                </a:solidFill>
              </a:rPr>
              <a:t>Qué ve tu </a:t>
            </a:r>
            <a:r>
              <a:rPr lang="es-GT" dirty="0" err="1" smtClean="0">
                <a:solidFill>
                  <a:schemeClr val="bg1"/>
                </a:solidFill>
              </a:rPr>
              <a:t>buyer</a:t>
            </a:r>
            <a:r>
              <a:rPr lang="es-GT" dirty="0" smtClean="0">
                <a:solidFill>
                  <a:schemeClr val="bg1"/>
                </a:solidFill>
              </a:rPr>
              <a:t> persona</a:t>
            </a:r>
            <a:r>
              <a:rPr lang="en-US" dirty="0" smtClean="0">
                <a:solidFill>
                  <a:schemeClr val="bg1"/>
                </a:solidFill>
              </a:rPr>
              <a:t>, </a:t>
            </a:r>
            <a:r>
              <a:rPr lang="en-US" dirty="0" err="1" smtClean="0">
                <a:solidFill>
                  <a:schemeClr val="bg1"/>
                </a:solidFill>
              </a:rPr>
              <a:t>cómo</a:t>
            </a:r>
            <a:r>
              <a:rPr lang="en-US" dirty="0" smtClean="0">
                <a:solidFill>
                  <a:schemeClr val="bg1"/>
                </a:solidFill>
              </a:rPr>
              <a:t> se </a:t>
            </a:r>
            <a:r>
              <a:rPr lang="en-US" dirty="0" err="1" smtClean="0">
                <a:solidFill>
                  <a:schemeClr val="bg1"/>
                </a:solidFill>
              </a:rPr>
              <a:t>educa</a:t>
            </a:r>
            <a:r>
              <a:rPr lang="en-US" dirty="0" smtClean="0">
                <a:solidFill>
                  <a:schemeClr val="bg1"/>
                </a:solidFill>
              </a:rPr>
              <a:t>, </a:t>
            </a:r>
            <a:r>
              <a:rPr lang="en-US" dirty="0" err="1" smtClean="0">
                <a:solidFill>
                  <a:schemeClr val="bg1"/>
                </a:solidFill>
              </a:rPr>
              <a:t>qué</a:t>
            </a:r>
            <a:r>
              <a:rPr lang="en-US" dirty="0" smtClean="0">
                <a:solidFill>
                  <a:schemeClr val="bg1"/>
                </a:solidFill>
              </a:rPr>
              <a:t> lee, </a:t>
            </a:r>
            <a:r>
              <a:rPr lang="en-US" dirty="0" err="1" smtClean="0">
                <a:solidFill>
                  <a:schemeClr val="bg1"/>
                </a:solidFill>
              </a:rPr>
              <a:t>cómo</a:t>
            </a:r>
            <a:r>
              <a:rPr lang="en-US" dirty="0" smtClean="0">
                <a:solidFill>
                  <a:schemeClr val="bg1"/>
                </a:solidFill>
              </a:rPr>
              <a:t> </a:t>
            </a:r>
            <a:r>
              <a:rPr lang="en-US" dirty="0" err="1" smtClean="0">
                <a:solidFill>
                  <a:schemeClr val="bg1"/>
                </a:solidFill>
              </a:rPr>
              <a:t>analiza</a:t>
            </a:r>
            <a:r>
              <a:rPr lang="en-US" dirty="0" smtClean="0">
                <a:solidFill>
                  <a:schemeClr val="bg1"/>
                </a:solidFill>
              </a:rPr>
              <a:t> la </a:t>
            </a:r>
            <a:r>
              <a:rPr lang="en-US" dirty="0" err="1" smtClean="0">
                <a:solidFill>
                  <a:schemeClr val="bg1"/>
                </a:solidFill>
              </a:rPr>
              <a:t>información</a:t>
            </a:r>
            <a:r>
              <a:rPr lang="en-US" dirty="0" smtClean="0">
                <a:solidFill>
                  <a:schemeClr val="bg1"/>
                </a:solidFill>
              </a:rPr>
              <a:t>. </a:t>
            </a:r>
            <a:endParaRPr lang="es-GT" dirty="0" smtClean="0">
              <a:solidFill>
                <a:schemeClr val="bg1"/>
              </a:solidFill>
            </a:endParaRPr>
          </a:p>
        </p:txBody>
      </p:sp>
    </p:spTree>
    <p:extLst>
      <p:ext uri="{BB962C8B-B14F-4D97-AF65-F5344CB8AC3E}">
        <p14:creationId xmlns:p14="http://schemas.microsoft.com/office/powerpoint/2010/main" val="130918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solidFill>
                  <a:schemeClr val="bg1"/>
                </a:solidFill>
              </a:rPr>
              <a:t>Mapa de empatía</a:t>
            </a:r>
            <a:endParaRPr lang="en-US" dirty="0">
              <a:solidFill>
                <a:schemeClr val="bg1"/>
              </a:solidFill>
            </a:endParaRPr>
          </a:p>
        </p:txBody>
      </p:sp>
      <p:sp>
        <p:nvSpPr>
          <p:cNvPr id="4" name="Marcador de contenido 3"/>
          <p:cNvSpPr>
            <a:spLocks noGrp="1"/>
          </p:cNvSpPr>
          <p:nvPr>
            <p:ph idx="1"/>
          </p:nvPr>
        </p:nvSpPr>
        <p:spPr/>
        <p:txBody>
          <a:bodyPr/>
          <a:lstStyle/>
          <a:p>
            <a:endParaRPr lang="en-US"/>
          </a:p>
        </p:txBody>
      </p:sp>
      <p:pic>
        <p:nvPicPr>
          <p:cNvPr id="5" name="Imagen 4"/>
          <p:cNvPicPr>
            <a:picLocks noChangeAspect="1"/>
          </p:cNvPicPr>
          <p:nvPr/>
        </p:nvPicPr>
        <p:blipFill>
          <a:blip r:embed="rId2"/>
          <a:stretch>
            <a:fillRect/>
          </a:stretch>
        </p:blipFill>
        <p:spPr>
          <a:xfrm>
            <a:off x="3378120" y="1640132"/>
            <a:ext cx="5081251" cy="4536831"/>
          </a:xfrm>
          <a:prstGeom prst="rect">
            <a:avLst/>
          </a:prstGeom>
        </p:spPr>
      </p:pic>
    </p:spTree>
    <p:extLst>
      <p:ext uri="{BB962C8B-B14F-4D97-AF65-F5344CB8AC3E}">
        <p14:creationId xmlns:p14="http://schemas.microsoft.com/office/powerpoint/2010/main" val="44616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solidFill>
                  <a:schemeClr val="bg1"/>
                </a:solidFill>
              </a:rPr>
              <a:t>3. </a:t>
            </a:r>
            <a:r>
              <a:rPr lang="es-ES" b="1" dirty="0" err="1" smtClean="0">
                <a:solidFill>
                  <a:schemeClr val="bg1"/>
                </a:solidFill>
              </a:rPr>
              <a:t>Persuación</a:t>
            </a:r>
            <a:r>
              <a:rPr lang="es-ES" b="1" dirty="0" smtClean="0">
                <a:solidFill>
                  <a:schemeClr val="bg1"/>
                </a:solidFill>
              </a:rPr>
              <a:t>: 4 ámbitos de control. </a:t>
            </a:r>
            <a:endParaRPr lang="en-US" dirty="0">
              <a:solidFill>
                <a:schemeClr val="bg1"/>
              </a:solidFill>
            </a:endParaRPr>
          </a:p>
        </p:txBody>
      </p:sp>
      <p:sp>
        <p:nvSpPr>
          <p:cNvPr id="3" name="Marcador de contenido 2"/>
          <p:cNvSpPr>
            <a:spLocks noGrp="1"/>
          </p:cNvSpPr>
          <p:nvPr>
            <p:ph idx="1"/>
          </p:nvPr>
        </p:nvSpPr>
        <p:spPr/>
        <p:txBody>
          <a:bodyPr/>
          <a:lstStyle/>
          <a:p>
            <a:pPr marL="514350" indent="-514350">
              <a:buFont typeface="+mj-lt"/>
              <a:buAutoNum type="arabicPeriod"/>
            </a:pPr>
            <a:r>
              <a:rPr lang="es-ES" b="1" dirty="0">
                <a:solidFill>
                  <a:schemeClr val="bg1"/>
                </a:solidFill>
              </a:rPr>
              <a:t>Factores de activación de la </a:t>
            </a:r>
            <a:r>
              <a:rPr lang="es-ES" b="1" dirty="0" smtClean="0">
                <a:solidFill>
                  <a:schemeClr val="bg1"/>
                </a:solidFill>
              </a:rPr>
              <a:t>búsqueda</a:t>
            </a:r>
          </a:p>
          <a:p>
            <a:pPr marL="457200" lvl="1" indent="0">
              <a:buNone/>
            </a:pPr>
            <a:r>
              <a:rPr lang="es-ES" dirty="0" smtClean="0">
                <a:solidFill>
                  <a:schemeClr val="bg1"/>
                </a:solidFill>
              </a:rPr>
              <a:t>Aspectos que hacen buscar soluciones. Problema o necesidad que tiene el </a:t>
            </a:r>
            <a:r>
              <a:rPr lang="es-ES" dirty="0" err="1" smtClean="0">
                <a:solidFill>
                  <a:schemeClr val="bg1"/>
                </a:solidFill>
              </a:rPr>
              <a:t>buyer</a:t>
            </a:r>
            <a:r>
              <a:rPr lang="es-ES" dirty="0" smtClean="0">
                <a:solidFill>
                  <a:schemeClr val="bg1"/>
                </a:solidFill>
              </a:rPr>
              <a:t> persona y que resolvemos nosotros.</a:t>
            </a:r>
            <a:r>
              <a:rPr lang="es-ES" b="1" dirty="0" smtClean="0">
                <a:solidFill>
                  <a:schemeClr val="bg1"/>
                </a:solidFill>
              </a:rPr>
              <a:t> </a:t>
            </a:r>
          </a:p>
          <a:p>
            <a:pPr marL="514350" indent="-514350">
              <a:buFont typeface="+mj-lt"/>
              <a:buAutoNum type="arabicPeriod"/>
            </a:pPr>
            <a:r>
              <a:rPr lang="es-ES" b="1" dirty="0" smtClean="0">
                <a:solidFill>
                  <a:schemeClr val="bg1"/>
                </a:solidFill>
              </a:rPr>
              <a:t>Objeciones y barreras</a:t>
            </a:r>
          </a:p>
          <a:p>
            <a:pPr marL="457200" lvl="1" indent="0">
              <a:buNone/>
            </a:pPr>
            <a:r>
              <a:rPr lang="es-ES" dirty="0" smtClean="0">
                <a:solidFill>
                  <a:schemeClr val="bg1"/>
                </a:solidFill>
              </a:rPr>
              <a:t>Barreras, miedos por lo que no compran. Excusas para no afrontar el problema. </a:t>
            </a:r>
          </a:p>
          <a:p>
            <a:pPr marL="514350" indent="-514350">
              <a:buFont typeface="+mj-lt"/>
              <a:buAutoNum type="arabicPeriod"/>
            </a:pPr>
            <a:r>
              <a:rPr lang="es-ES" b="1" dirty="0" smtClean="0">
                <a:solidFill>
                  <a:schemeClr val="bg1"/>
                </a:solidFill>
              </a:rPr>
              <a:t>Factores de comparación con la competencia</a:t>
            </a:r>
          </a:p>
          <a:p>
            <a:pPr marL="457200" lvl="1" indent="0">
              <a:buNone/>
            </a:pPr>
            <a:r>
              <a:rPr lang="es-ES" dirty="0" smtClean="0">
                <a:solidFill>
                  <a:schemeClr val="bg1"/>
                </a:solidFill>
              </a:rPr>
              <a:t>Siempre hay comparaciones, debes evaluarlas y mostrar tus ventajas. </a:t>
            </a:r>
          </a:p>
          <a:p>
            <a:pPr marL="514350" indent="-514350">
              <a:buFont typeface="+mj-lt"/>
              <a:buAutoNum type="arabicPeriod"/>
            </a:pPr>
            <a:r>
              <a:rPr lang="es-ES" b="1" dirty="0" smtClean="0">
                <a:solidFill>
                  <a:schemeClr val="bg1"/>
                </a:solidFill>
              </a:rPr>
              <a:t>Factores de conversión</a:t>
            </a:r>
          </a:p>
          <a:p>
            <a:pPr marL="457200" lvl="1" indent="0">
              <a:buNone/>
            </a:pPr>
            <a:r>
              <a:rPr lang="es-ES" dirty="0" smtClean="0">
                <a:solidFill>
                  <a:schemeClr val="bg1"/>
                </a:solidFill>
              </a:rPr>
              <a:t>Buscar el resultado específico que el cliente busca. </a:t>
            </a:r>
          </a:p>
          <a:p>
            <a:pPr marL="514350" indent="-514350">
              <a:buFont typeface="+mj-lt"/>
              <a:buAutoNum type="arabicPeriod"/>
            </a:pPr>
            <a:endParaRPr lang="es-ES" b="1" dirty="0">
              <a:solidFill>
                <a:schemeClr val="bg1"/>
              </a:solidFill>
            </a:endParaRPr>
          </a:p>
          <a:p>
            <a:pPr marL="514350" indent="-514350" algn="just">
              <a:buFont typeface="+mj-lt"/>
              <a:buAutoNum type="arabicPeriod"/>
            </a:pPr>
            <a:endParaRPr lang="en-US" dirty="0">
              <a:solidFill>
                <a:schemeClr val="bg1"/>
              </a:solidFill>
            </a:endParaRPr>
          </a:p>
        </p:txBody>
      </p:sp>
    </p:spTree>
    <p:extLst>
      <p:ext uri="{BB962C8B-B14F-4D97-AF65-F5344CB8AC3E}">
        <p14:creationId xmlns:p14="http://schemas.microsoft.com/office/powerpoint/2010/main" val="416921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solidFill>
                  <a:schemeClr val="bg1"/>
                </a:solidFill>
              </a:rPr>
              <a:t>4. Uso de tu producto o servicio.</a:t>
            </a:r>
            <a:endParaRPr lang="en-US" dirty="0">
              <a:solidFill>
                <a:schemeClr val="bg1"/>
              </a:solidFill>
            </a:endParaRPr>
          </a:p>
        </p:txBody>
      </p:sp>
      <p:sp>
        <p:nvSpPr>
          <p:cNvPr id="3" name="Marcador de contenido 2"/>
          <p:cNvSpPr>
            <a:spLocks noGrp="1"/>
          </p:cNvSpPr>
          <p:nvPr>
            <p:ph idx="1"/>
          </p:nvPr>
        </p:nvSpPr>
        <p:spPr/>
        <p:txBody>
          <a:bodyPr>
            <a:normAutofit fontScale="85000" lnSpcReduction="20000"/>
          </a:bodyPr>
          <a:lstStyle/>
          <a:p>
            <a:pPr marL="0" indent="0">
              <a:buNone/>
            </a:pPr>
            <a:r>
              <a:rPr lang="es-ES" b="1" dirty="0" smtClean="0">
                <a:solidFill>
                  <a:schemeClr val="bg1"/>
                </a:solidFill>
              </a:rPr>
              <a:t>¿Sabes qué hace el cliente con tu producto/servicio?</a:t>
            </a:r>
          </a:p>
          <a:p>
            <a:pPr marL="0" indent="0">
              <a:buNone/>
            </a:pPr>
            <a:endParaRPr lang="es-ES" b="1" dirty="0">
              <a:solidFill>
                <a:schemeClr val="bg1"/>
              </a:solidFill>
            </a:endParaRPr>
          </a:p>
          <a:p>
            <a:pPr marL="0" indent="0">
              <a:buNone/>
            </a:pPr>
            <a:r>
              <a:rPr lang="es-ES" sz="2100" i="1" dirty="0">
                <a:solidFill>
                  <a:schemeClr val="bg1"/>
                </a:solidFill>
              </a:rPr>
              <a:t>Por cada cliente que se queja, hay 26 clientes insatisfechos que permanecen en silencio (¡como las hemorroides!). </a:t>
            </a:r>
            <a:endParaRPr lang="es-ES" sz="2100" i="1" dirty="0" smtClean="0">
              <a:solidFill>
                <a:schemeClr val="bg1"/>
              </a:solidFill>
            </a:endParaRPr>
          </a:p>
          <a:p>
            <a:pPr marL="0" indent="0">
              <a:buNone/>
            </a:pPr>
            <a:r>
              <a:rPr lang="es-ES" sz="2100" i="1" dirty="0" smtClean="0">
                <a:solidFill>
                  <a:schemeClr val="bg1"/>
                </a:solidFill>
              </a:rPr>
              <a:t>Consultora </a:t>
            </a:r>
            <a:r>
              <a:rPr lang="es-ES" sz="2100" i="1" dirty="0">
                <a:solidFill>
                  <a:schemeClr val="bg1"/>
                </a:solidFill>
              </a:rPr>
              <a:t>Lee </a:t>
            </a:r>
            <a:r>
              <a:rPr lang="es-ES" sz="2100" i="1" dirty="0" err="1">
                <a:solidFill>
                  <a:schemeClr val="bg1"/>
                </a:solidFill>
              </a:rPr>
              <a:t>Resource</a:t>
            </a:r>
            <a:r>
              <a:rPr lang="es-ES" sz="2100" i="1" dirty="0" smtClean="0">
                <a:solidFill>
                  <a:schemeClr val="bg1"/>
                </a:solidFill>
              </a:rPr>
              <a:t>.</a:t>
            </a:r>
          </a:p>
          <a:p>
            <a:endParaRPr lang="es-ES" dirty="0" smtClean="0">
              <a:solidFill>
                <a:schemeClr val="bg1"/>
              </a:solidFill>
            </a:endParaRPr>
          </a:p>
          <a:p>
            <a:r>
              <a:rPr lang="es-ES" dirty="0" smtClean="0">
                <a:solidFill>
                  <a:schemeClr val="bg1"/>
                </a:solidFill>
              </a:rPr>
              <a:t>¿</a:t>
            </a:r>
            <a:r>
              <a:rPr lang="es-ES" dirty="0">
                <a:solidFill>
                  <a:schemeClr val="bg1"/>
                </a:solidFill>
              </a:rPr>
              <a:t>Cuáles son las características de tu producto que tu </a:t>
            </a:r>
            <a:r>
              <a:rPr lang="es-ES" dirty="0" err="1">
                <a:solidFill>
                  <a:schemeClr val="bg1"/>
                </a:solidFill>
              </a:rPr>
              <a:t>buyer</a:t>
            </a:r>
            <a:r>
              <a:rPr lang="es-ES" dirty="0">
                <a:solidFill>
                  <a:schemeClr val="bg1"/>
                </a:solidFill>
              </a:rPr>
              <a:t> persona más valora después de utilizarlo?</a:t>
            </a:r>
          </a:p>
          <a:p>
            <a:r>
              <a:rPr lang="es-ES" dirty="0">
                <a:solidFill>
                  <a:schemeClr val="bg1"/>
                </a:solidFill>
              </a:rPr>
              <a:t>¿Cuáles son las características de tu producto que tu </a:t>
            </a:r>
            <a:r>
              <a:rPr lang="es-ES" dirty="0" err="1">
                <a:solidFill>
                  <a:schemeClr val="bg1"/>
                </a:solidFill>
              </a:rPr>
              <a:t>buyer</a:t>
            </a:r>
            <a:r>
              <a:rPr lang="es-ES" dirty="0">
                <a:solidFill>
                  <a:schemeClr val="bg1"/>
                </a:solidFill>
              </a:rPr>
              <a:t> persona echa en falta mientras lo está utilizando?</a:t>
            </a:r>
          </a:p>
          <a:p>
            <a:r>
              <a:rPr lang="es-ES" dirty="0">
                <a:solidFill>
                  <a:schemeClr val="bg1"/>
                </a:solidFill>
              </a:rPr>
              <a:t>¿Cuáles son las características de tu producto que pasan desapercibidas para tu </a:t>
            </a:r>
            <a:r>
              <a:rPr lang="es-ES" dirty="0" err="1">
                <a:solidFill>
                  <a:schemeClr val="bg1"/>
                </a:solidFill>
              </a:rPr>
              <a:t>buyer</a:t>
            </a:r>
            <a:r>
              <a:rPr lang="es-ES" dirty="0">
                <a:solidFill>
                  <a:schemeClr val="bg1"/>
                </a:solidFill>
              </a:rPr>
              <a:t> persona?</a:t>
            </a:r>
          </a:p>
          <a:p>
            <a:r>
              <a:rPr lang="es-ES" dirty="0">
                <a:solidFill>
                  <a:schemeClr val="bg1"/>
                </a:solidFill>
              </a:rPr>
              <a:t>¿Qué otros productos o servicios podrían complementar al que ya proporcionas?</a:t>
            </a:r>
          </a:p>
          <a:p>
            <a:pPr marL="0" indent="0">
              <a:buNone/>
            </a:pPr>
            <a:endParaRPr lang="es-ES" i="1" dirty="0" smtClean="0">
              <a:solidFill>
                <a:schemeClr val="bg1"/>
              </a:solidFill>
            </a:endParaRPr>
          </a:p>
          <a:p>
            <a:pPr marL="514350" indent="-514350">
              <a:buFont typeface="+mj-lt"/>
              <a:buAutoNum type="arabicPeriod"/>
            </a:pPr>
            <a:endParaRPr lang="es-ES" b="1" dirty="0">
              <a:solidFill>
                <a:schemeClr val="bg1"/>
              </a:solidFill>
            </a:endParaRPr>
          </a:p>
          <a:p>
            <a:pPr marL="514350" indent="-514350" algn="just">
              <a:buFont typeface="+mj-lt"/>
              <a:buAutoNum type="arabicPeriod"/>
            </a:pPr>
            <a:endParaRPr lang="en-US" dirty="0">
              <a:solidFill>
                <a:schemeClr val="bg1"/>
              </a:solidFill>
            </a:endParaRPr>
          </a:p>
        </p:txBody>
      </p:sp>
    </p:spTree>
    <p:extLst>
      <p:ext uri="{BB962C8B-B14F-4D97-AF65-F5344CB8AC3E}">
        <p14:creationId xmlns:p14="http://schemas.microsoft.com/office/powerpoint/2010/main" val="379951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Resultado de imagen para d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9363" y="-907772"/>
            <a:ext cx="30126214" cy="776577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lstStyle/>
          <a:p>
            <a:r>
              <a:rPr lang="es-GT" dirty="0" smtClean="0">
                <a:solidFill>
                  <a:schemeClr val="bg1"/>
                </a:solidFill>
                <a:effectLst>
                  <a:outerShdw blurRad="38100" dist="38100" dir="2700000" algn="tl">
                    <a:srgbClr val="000000">
                      <a:alpha val="43137"/>
                    </a:srgbClr>
                  </a:outerShdw>
                </a:effectLst>
              </a:rPr>
              <a:t>¿Dónde BUSCAR la información?</a:t>
            </a:r>
            <a:endParaRPr lang="en-US" dirty="0">
              <a:solidFill>
                <a:schemeClr val="bg1"/>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p:txBody>
          <a:bodyPr/>
          <a:lstStyle/>
          <a:p>
            <a:r>
              <a:rPr lang="es-GT" dirty="0" smtClean="0">
                <a:solidFill>
                  <a:schemeClr val="bg1"/>
                </a:solidFill>
                <a:effectLst>
                  <a:outerShdw blurRad="38100" dist="38100" dir="2700000" algn="tl">
                    <a:srgbClr val="000000">
                      <a:alpha val="43137"/>
                    </a:srgbClr>
                  </a:outerShdw>
                </a:effectLst>
              </a:rPr>
              <a:t>Departamento de ventas</a:t>
            </a:r>
          </a:p>
          <a:p>
            <a:r>
              <a:rPr lang="es-GT" dirty="0" smtClean="0">
                <a:solidFill>
                  <a:schemeClr val="bg1"/>
                </a:solidFill>
                <a:effectLst>
                  <a:outerShdw blurRad="38100" dist="38100" dir="2700000" algn="tl">
                    <a:srgbClr val="000000">
                      <a:alpha val="43137"/>
                    </a:srgbClr>
                  </a:outerShdw>
                </a:effectLst>
              </a:rPr>
              <a:t>Equipo de SAC</a:t>
            </a:r>
          </a:p>
          <a:p>
            <a:r>
              <a:rPr lang="es-GT" dirty="0" smtClean="0">
                <a:solidFill>
                  <a:schemeClr val="bg1"/>
                </a:solidFill>
                <a:effectLst>
                  <a:outerShdw blurRad="38100" dist="38100" dir="2700000" algn="tl">
                    <a:srgbClr val="000000">
                      <a:alpha val="43137"/>
                    </a:srgbClr>
                  </a:outerShdw>
                </a:effectLst>
              </a:rPr>
              <a:t>Google </a:t>
            </a:r>
            <a:r>
              <a:rPr lang="es-GT" dirty="0" err="1" smtClean="0">
                <a:solidFill>
                  <a:schemeClr val="bg1"/>
                </a:solidFill>
                <a:effectLst>
                  <a:outerShdw blurRad="38100" dist="38100" dir="2700000" algn="tl">
                    <a:srgbClr val="000000">
                      <a:alpha val="43137"/>
                    </a:srgbClr>
                  </a:outerShdw>
                </a:effectLst>
              </a:rPr>
              <a:t>analytics</a:t>
            </a:r>
            <a:endParaRPr lang="es-GT" dirty="0" smtClean="0">
              <a:solidFill>
                <a:schemeClr val="bg1"/>
              </a:solidFill>
              <a:effectLst>
                <a:outerShdw blurRad="38100" dist="38100" dir="2700000" algn="tl">
                  <a:srgbClr val="000000">
                    <a:alpha val="43137"/>
                  </a:srgbClr>
                </a:outerShdw>
              </a:effectLst>
            </a:endParaRPr>
          </a:p>
          <a:p>
            <a:r>
              <a:rPr lang="es-GT" dirty="0" smtClean="0">
                <a:solidFill>
                  <a:schemeClr val="bg1"/>
                </a:solidFill>
                <a:effectLst>
                  <a:outerShdw blurRad="38100" dist="38100" dir="2700000" algn="tl">
                    <a:srgbClr val="000000">
                      <a:alpha val="43137"/>
                    </a:srgbClr>
                  </a:outerShdw>
                </a:effectLst>
              </a:rPr>
              <a:t>Información de la audiencia de tu </a:t>
            </a:r>
            <a:r>
              <a:rPr lang="es-GT" dirty="0" err="1" smtClean="0">
                <a:solidFill>
                  <a:schemeClr val="bg1"/>
                </a:solidFill>
                <a:effectLst>
                  <a:outerShdw blurRad="38100" dist="38100" dir="2700000" algn="tl">
                    <a:srgbClr val="000000">
                      <a:alpha val="43137"/>
                    </a:srgbClr>
                  </a:outerShdw>
                </a:effectLst>
              </a:rPr>
              <a:t>fanpage</a:t>
            </a:r>
            <a:endParaRPr lang="es-GT" dirty="0" smtClean="0">
              <a:solidFill>
                <a:schemeClr val="bg1"/>
              </a:solidFill>
              <a:effectLst>
                <a:outerShdw blurRad="38100" dist="38100" dir="2700000" algn="tl">
                  <a:srgbClr val="000000">
                    <a:alpha val="43137"/>
                  </a:srgbClr>
                </a:outerShdw>
              </a:effectLst>
            </a:endParaRPr>
          </a:p>
          <a:p>
            <a:r>
              <a:rPr lang="es-GT" dirty="0" smtClean="0">
                <a:solidFill>
                  <a:schemeClr val="bg1"/>
                </a:solidFill>
                <a:effectLst>
                  <a:outerShdw blurRad="38100" dist="38100" dir="2700000" algn="tl">
                    <a:srgbClr val="000000">
                      <a:alpha val="43137"/>
                    </a:srgbClr>
                  </a:outerShdw>
                </a:effectLst>
              </a:rPr>
              <a:t>Palabras claves de Google</a:t>
            </a:r>
          </a:p>
          <a:p>
            <a:r>
              <a:rPr lang="es-GT" dirty="0" smtClean="0">
                <a:solidFill>
                  <a:schemeClr val="bg1"/>
                </a:solidFill>
                <a:effectLst>
                  <a:outerShdw blurRad="38100" dist="38100" dir="2700000" algn="tl">
                    <a:srgbClr val="000000">
                      <a:alpha val="43137"/>
                    </a:srgbClr>
                  </a:outerShdw>
                </a:effectLst>
              </a:rPr>
              <a:t>Facebook </a:t>
            </a:r>
            <a:r>
              <a:rPr lang="es-GT" dirty="0" err="1" smtClean="0">
                <a:solidFill>
                  <a:schemeClr val="bg1"/>
                </a:solidFill>
                <a:effectLst>
                  <a:outerShdw blurRad="38100" dist="38100" dir="2700000" algn="tl">
                    <a:srgbClr val="000000">
                      <a:alpha val="43137"/>
                    </a:srgbClr>
                  </a:outerShdw>
                </a:effectLst>
              </a:rPr>
              <a:t>Insights</a:t>
            </a:r>
            <a:endParaRPr lang="es-GT" dirty="0" smtClean="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sp>
        <p:nvSpPr>
          <p:cNvPr id="4" name="AutoShape 2" descr="Resultado de imagen para da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Resultado de imagen para dat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2609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GT" dirty="0" smtClean="0"/>
              <a:t>Errores al hacer un BP</a:t>
            </a:r>
            <a:endParaRPr lang="en-US" dirty="0"/>
          </a:p>
        </p:txBody>
      </p:sp>
      <p:sp>
        <p:nvSpPr>
          <p:cNvPr id="3" name="Marcador de contenido 2"/>
          <p:cNvSpPr>
            <a:spLocks noGrp="1"/>
          </p:cNvSpPr>
          <p:nvPr>
            <p:ph idx="1"/>
          </p:nvPr>
        </p:nvSpPr>
        <p:spPr>
          <a:xfrm>
            <a:off x="950741" y="1691934"/>
            <a:ext cx="10515600" cy="4351338"/>
          </a:xfrm>
        </p:spPr>
        <p:txBody>
          <a:bodyPr/>
          <a:lstStyle/>
          <a:p>
            <a:pPr marL="514350" indent="-514350">
              <a:buFont typeface="+mj-lt"/>
              <a:buAutoNum type="arabicPeriod"/>
            </a:pPr>
            <a:r>
              <a:rPr lang="es-GT" dirty="0" smtClean="0"/>
              <a:t>Hacer ingeniería inversa de producto</a:t>
            </a:r>
          </a:p>
          <a:p>
            <a:pPr marL="457200" lvl="1" indent="0">
              <a:buNone/>
            </a:pPr>
            <a:r>
              <a:rPr lang="es-GT" dirty="0" smtClean="0"/>
              <a:t>Intentar que el cliente encaje con el producto y no al revés</a:t>
            </a:r>
          </a:p>
          <a:p>
            <a:pPr marL="457200" indent="-457200">
              <a:buFont typeface="+mj-lt"/>
              <a:buAutoNum type="arabicPeriod"/>
            </a:pPr>
            <a:r>
              <a:rPr lang="es-GT" dirty="0" smtClean="0"/>
              <a:t>Obsesionarse con detalles irrelevantes</a:t>
            </a:r>
          </a:p>
          <a:p>
            <a:pPr marL="457200" indent="-457200">
              <a:buFont typeface="+mj-lt"/>
              <a:buAutoNum type="arabicPeriod"/>
            </a:pPr>
            <a:r>
              <a:rPr lang="es-GT" dirty="0" smtClean="0"/>
              <a:t>Inventar detalles del BP</a:t>
            </a:r>
          </a:p>
          <a:p>
            <a:pPr marL="457200" indent="-457200">
              <a:buFont typeface="+mj-lt"/>
              <a:buAutoNum type="arabicPeriod"/>
            </a:pPr>
            <a:r>
              <a:rPr lang="es-GT" dirty="0" smtClean="0"/>
              <a:t>No hacer análisis cualitativo</a:t>
            </a:r>
          </a:p>
          <a:p>
            <a:pPr marL="457200" lvl="1" indent="0">
              <a:buNone/>
            </a:pPr>
            <a:r>
              <a:rPr lang="es-GT" dirty="0" smtClean="0"/>
              <a:t>Entrevistar solo a los buenos clientes. </a:t>
            </a:r>
          </a:p>
          <a:p>
            <a:pPr marL="457200" indent="-457200">
              <a:buFont typeface="+mj-lt"/>
              <a:buAutoNum type="arabicPeriod"/>
            </a:pPr>
            <a:r>
              <a:rPr lang="es-GT" dirty="0" smtClean="0"/>
              <a:t>Muchos BP y poco presupuesto</a:t>
            </a:r>
          </a:p>
          <a:p>
            <a:pPr marL="457200" indent="-457200">
              <a:buFont typeface="+mj-lt"/>
              <a:buAutoNum type="arabicPeriod"/>
            </a:pPr>
            <a:endParaRPr lang="es-GT" dirty="0" smtClean="0"/>
          </a:p>
          <a:p>
            <a:pPr marL="514350" indent="-514350">
              <a:buFont typeface="+mj-lt"/>
              <a:buAutoNum type="arabicPeriod"/>
            </a:pPr>
            <a:endParaRPr lang="en-US" dirty="0"/>
          </a:p>
        </p:txBody>
      </p:sp>
      <p:pic>
        <p:nvPicPr>
          <p:cNvPr id="4" name="Imagen 3"/>
          <p:cNvPicPr>
            <a:picLocks noChangeAspect="1"/>
          </p:cNvPicPr>
          <p:nvPr/>
        </p:nvPicPr>
        <p:blipFill>
          <a:blip r:embed="rId2"/>
          <a:stretch>
            <a:fillRect/>
          </a:stretch>
        </p:blipFill>
        <p:spPr>
          <a:xfrm>
            <a:off x="8836421" y="221589"/>
            <a:ext cx="1723130" cy="806317"/>
          </a:xfrm>
          <a:prstGeom prst="rect">
            <a:avLst/>
          </a:prstGeom>
        </p:spPr>
      </p:pic>
    </p:spTree>
    <p:extLst>
      <p:ext uri="{BB962C8B-B14F-4D97-AF65-F5344CB8AC3E}">
        <p14:creationId xmlns:p14="http://schemas.microsoft.com/office/powerpoint/2010/main" val="149508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Resultado de imagen para mindset skills tools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7482" y="233175"/>
            <a:ext cx="9567080" cy="681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800999"/>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51692" y="118005"/>
            <a:ext cx="12192000" cy="6565726"/>
          </a:xfrm>
          <a:prstGeom prst="rect">
            <a:avLst/>
          </a:prstGeom>
        </p:spPr>
      </p:pic>
      <p:sp>
        <p:nvSpPr>
          <p:cNvPr id="2" name="Título 1"/>
          <p:cNvSpPr>
            <a:spLocks noGrp="1"/>
          </p:cNvSpPr>
          <p:nvPr>
            <p:ph type="title"/>
          </p:nvPr>
        </p:nvSpPr>
        <p:spPr>
          <a:xfrm>
            <a:off x="818211" y="-358493"/>
            <a:ext cx="10515600" cy="1325563"/>
          </a:xfrm>
        </p:spPr>
        <p:txBody>
          <a:bodyPr/>
          <a:lstStyle/>
          <a:p>
            <a:pPr algn="ctr"/>
            <a:r>
              <a:rPr lang="es-GT" b="1" dirty="0" smtClean="0">
                <a:solidFill>
                  <a:srgbClr val="FF0000"/>
                </a:solidFill>
                <a:latin typeface="Arial Black" panose="020B0A04020102020204" pitchFamily="34" charset="0"/>
              </a:rPr>
              <a:t>HAGAMOS UN BUYER PERSONA</a:t>
            </a:r>
            <a:endParaRPr lang="en-US"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68619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GT" dirty="0" smtClean="0"/>
              <a:t>ANTES DE CREAR LA CAMPAÑA DE FACEBOOK</a:t>
            </a:r>
            <a:endParaRPr lang="en-US" dirty="0"/>
          </a:p>
        </p:txBody>
      </p:sp>
      <p:sp>
        <p:nvSpPr>
          <p:cNvPr id="3" name="Marcador de contenido 2"/>
          <p:cNvSpPr>
            <a:spLocks noGrp="1"/>
          </p:cNvSpPr>
          <p:nvPr>
            <p:ph idx="1"/>
          </p:nvPr>
        </p:nvSpPr>
        <p:spPr/>
        <p:txBody>
          <a:bodyPr>
            <a:normAutofit fontScale="62500" lnSpcReduction="20000"/>
          </a:bodyPr>
          <a:lstStyle/>
          <a:p>
            <a:r>
              <a:rPr lang="es-ES" b="1" dirty="0"/>
              <a:t>Impresiones</a:t>
            </a:r>
            <a:r>
              <a:rPr lang="es-ES" dirty="0"/>
              <a:t> | la cantidad de veces que un anuncio se muestra/imprime.</a:t>
            </a:r>
          </a:p>
          <a:p>
            <a:r>
              <a:rPr lang="es-ES" b="1" dirty="0"/>
              <a:t>CPM (Coste por mil impresiones)</a:t>
            </a:r>
            <a:r>
              <a:rPr lang="es-ES" dirty="0"/>
              <a:t> | lo que pagamos por cada mil veces que se imprime o muestra nuestro anuncio.</a:t>
            </a:r>
          </a:p>
          <a:p>
            <a:r>
              <a:rPr lang="es-ES" b="1" dirty="0"/>
              <a:t>Alcance</a:t>
            </a:r>
            <a:r>
              <a:rPr lang="es-ES" dirty="0"/>
              <a:t> | El número de personas únicas que visualizaron tu anuncio.</a:t>
            </a:r>
          </a:p>
          <a:p>
            <a:r>
              <a:rPr lang="es-ES" b="1" dirty="0"/>
              <a:t>CTR  (</a:t>
            </a:r>
            <a:r>
              <a:rPr lang="es-ES" b="1" dirty="0" err="1"/>
              <a:t>Click</a:t>
            </a:r>
            <a:r>
              <a:rPr lang="es-ES" b="1" dirty="0"/>
              <a:t> </a:t>
            </a:r>
            <a:r>
              <a:rPr lang="es-ES" b="1" dirty="0" err="1"/>
              <a:t>Through</a:t>
            </a:r>
            <a:r>
              <a:rPr lang="es-ES" b="1" dirty="0"/>
              <a:t> </a:t>
            </a:r>
            <a:r>
              <a:rPr lang="es-ES" b="1" dirty="0" err="1"/>
              <a:t>Rate</a:t>
            </a:r>
            <a:r>
              <a:rPr lang="es-ES" b="1" dirty="0"/>
              <a:t>)</a:t>
            </a:r>
            <a:r>
              <a:rPr lang="es-ES" dirty="0"/>
              <a:t> | el número de clics que recibe un enlace respecto al número de impresiones del anuncio.  Si tienes un anuncio que se imprimió a 1000 usuarios y consiguió 100 clics el CTR de tu anuncio es de un 10%</a:t>
            </a:r>
          </a:p>
          <a:p>
            <a:r>
              <a:rPr lang="es-ES" b="1" dirty="0"/>
              <a:t>Clics en enlace</a:t>
            </a:r>
            <a:r>
              <a:rPr lang="es-ES" dirty="0"/>
              <a:t> | El total de veces que los usuarios han hecho clic en el enlace de tu anuncio.</a:t>
            </a:r>
          </a:p>
          <a:p>
            <a:r>
              <a:rPr lang="es-ES" b="1" dirty="0"/>
              <a:t>CPC (Coste por clics)</a:t>
            </a:r>
            <a:r>
              <a:rPr lang="es-ES" dirty="0"/>
              <a:t> | lo que pagamos por cada clic que conseguimos en nuestros anuncios.</a:t>
            </a:r>
          </a:p>
          <a:p>
            <a:r>
              <a:rPr lang="es-ES" b="1" dirty="0"/>
              <a:t>CPA (Coste por acción)</a:t>
            </a:r>
            <a:r>
              <a:rPr lang="es-ES" dirty="0"/>
              <a:t> | lo que pagamos cada vez que el usuario convierte con una acción determinada. Ejemplo: compra, registro, etc.</a:t>
            </a:r>
          </a:p>
          <a:p>
            <a:r>
              <a:rPr lang="es-ES" b="1" dirty="0"/>
              <a:t>Inversión</a:t>
            </a:r>
            <a:r>
              <a:rPr lang="es-ES" dirty="0"/>
              <a:t> | El coste total de una campaña de publicidad o de varias.</a:t>
            </a:r>
          </a:p>
          <a:p>
            <a:r>
              <a:rPr lang="es-ES" b="1" dirty="0"/>
              <a:t>Ganancias </a:t>
            </a:r>
            <a:r>
              <a:rPr lang="es-ES" dirty="0"/>
              <a:t> | Los ingresos recibidos por la campaña de publicidad.</a:t>
            </a:r>
          </a:p>
          <a:p>
            <a:r>
              <a:rPr lang="es-ES" b="1" dirty="0"/>
              <a:t>ROI</a:t>
            </a:r>
            <a:r>
              <a:rPr lang="es-ES" dirty="0"/>
              <a:t> | El retorno de la inversión de cada campaña.</a:t>
            </a:r>
          </a:p>
          <a:p>
            <a:r>
              <a:rPr lang="es-ES" b="1" dirty="0"/>
              <a:t>Ratio de interacción</a:t>
            </a:r>
            <a:r>
              <a:rPr lang="es-ES" dirty="0"/>
              <a:t> | el porcentaje de usuarios que interactuaron respecto al número de impresiones.</a:t>
            </a:r>
          </a:p>
          <a:p>
            <a:endParaRPr lang="en-US" dirty="0"/>
          </a:p>
        </p:txBody>
      </p:sp>
      <p:pic>
        <p:nvPicPr>
          <p:cNvPr id="4" name="Imagen 3"/>
          <p:cNvPicPr>
            <a:picLocks noChangeAspect="1"/>
          </p:cNvPicPr>
          <p:nvPr/>
        </p:nvPicPr>
        <p:blipFill>
          <a:blip r:embed="rId2"/>
          <a:stretch>
            <a:fillRect/>
          </a:stretch>
        </p:blipFill>
        <p:spPr>
          <a:xfrm>
            <a:off x="5221024" y="32787"/>
            <a:ext cx="1420438" cy="664676"/>
          </a:xfrm>
          <a:prstGeom prst="rect">
            <a:avLst/>
          </a:prstGeom>
        </p:spPr>
      </p:pic>
    </p:spTree>
    <p:extLst>
      <p:ext uri="{BB962C8B-B14F-4D97-AF65-F5344CB8AC3E}">
        <p14:creationId xmlns:p14="http://schemas.microsoft.com/office/powerpoint/2010/main" val="180754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b="1" dirty="0" smtClean="0"/>
              <a:t>Lo que necesitas antes de invertir en publicidad online</a:t>
            </a:r>
            <a:endParaRPr lang="en-US" dirty="0"/>
          </a:p>
        </p:txBody>
      </p:sp>
      <p:sp>
        <p:nvSpPr>
          <p:cNvPr id="3" name="Marcador de contenido 2"/>
          <p:cNvSpPr>
            <a:spLocks noGrp="1"/>
          </p:cNvSpPr>
          <p:nvPr>
            <p:ph idx="1"/>
          </p:nvPr>
        </p:nvSpPr>
        <p:spPr/>
        <p:txBody>
          <a:bodyPr>
            <a:normAutofit/>
          </a:bodyPr>
          <a:lstStyle/>
          <a:p>
            <a:r>
              <a:rPr lang="es-ES" dirty="0" smtClean="0"/>
              <a:t>Elementos </a:t>
            </a:r>
            <a:r>
              <a:rPr lang="es-ES" dirty="0"/>
              <a:t>gráficos y audiovisuales para crear los anuncios</a:t>
            </a:r>
          </a:p>
          <a:p>
            <a:r>
              <a:rPr lang="es-ES" dirty="0" err="1"/>
              <a:t>Copywriting</a:t>
            </a:r>
            <a:r>
              <a:rPr lang="es-ES" dirty="0"/>
              <a:t> (textos persuasivos)</a:t>
            </a:r>
          </a:p>
          <a:p>
            <a:r>
              <a:rPr lang="es-ES" dirty="0" err="1"/>
              <a:t>Landing</a:t>
            </a:r>
            <a:r>
              <a:rPr lang="es-ES" dirty="0"/>
              <a:t> </a:t>
            </a:r>
            <a:r>
              <a:rPr lang="es-ES" dirty="0" err="1"/>
              <a:t>pages</a:t>
            </a:r>
            <a:r>
              <a:rPr lang="es-ES" dirty="0"/>
              <a:t> para llevar tráfico cualificado a páginas intermedias y enfocadas a conversión</a:t>
            </a:r>
          </a:p>
          <a:p>
            <a:r>
              <a:rPr lang="es-ES" dirty="0"/>
              <a:t>Herramientas de analítica (Google </a:t>
            </a:r>
            <a:r>
              <a:rPr lang="es-ES" dirty="0" err="1" smtClean="0"/>
              <a:t>Analytics</a:t>
            </a:r>
            <a:r>
              <a:rPr lang="es-ES" dirty="0" smtClean="0"/>
              <a:t>, </a:t>
            </a:r>
            <a:r>
              <a:rPr lang="es-ES" dirty="0"/>
              <a:t>etc.)</a:t>
            </a:r>
          </a:p>
          <a:p>
            <a:r>
              <a:rPr lang="es-ES" dirty="0" err="1"/>
              <a:t>Buyer</a:t>
            </a:r>
            <a:r>
              <a:rPr lang="es-ES" dirty="0"/>
              <a:t> Personas</a:t>
            </a:r>
          </a:p>
          <a:p>
            <a:endParaRPr lang="en-US" dirty="0"/>
          </a:p>
        </p:txBody>
      </p:sp>
      <p:pic>
        <p:nvPicPr>
          <p:cNvPr id="4" name="Imagen 3"/>
          <p:cNvPicPr>
            <a:picLocks noChangeAspect="1"/>
          </p:cNvPicPr>
          <p:nvPr/>
        </p:nvPicPr>
        <p:blipFill>
          <a:blip r:embed="rId2"/>
          <a:stretch>
            <a:fillRect/>
          </a:stretch>
        </p:blipFill>
        <p:spPr>
          <a:xfrm>
            <a:off x="9328791" y="221589"/>
            <a:ext cx="1723130" cy="806317"/>
          </a:xfrm>
          <a:prstGeom prst="rect">
            <a:avLst/>
          </a:prstGeom>
        </p:spPr>
      </p:pic>
    </p:spTree>
    <p:extLst>
      <p:ext uri="{BB962C8B-B14F-4D97-AF65-F5344CB8AC3E}">
        <p14:creationId xmlns:p14="http://schemas.microsoft.com/office/powerpoint/2010/main" val="1465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55774" y="901124"/>
            <a:ext cx="12080452" cy="5055752"/>
          </a:xfrm>
          <a:prstGeom prst="rect">
            <a:avLst/>
          </a:prstGeom>
        </p:spPr>
      </p:pic>
    </p:spTree>
    <p:extLst>
      <p:ext uri="{BB962C8B-B14F-4D97-AF65-F5344CB8AC3E}">
        <p14:creationId xmlns:p14="http://schemas.microsoft.com/office/powerpoint/2010/main" val="292333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30368" y="608957"/>
            <a:ext cx="12131264" cy="5640085"/>
          </a:xfrm>
          <a:prstGeom prst="rect">
            <a:avLst/>
          </a:prstGeom>
        </p:spPr>
      </p:pic>
    </p:spTree>
    <p:extLst>
      <p:ext uri="{BB962C8B-B14F-4D97-AF65-F5344CB8AC3E}">
        <p14:creationId xmlns:p14="http://schemas.microsoft.com/office/powerpoint/2010/main" val="76677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55774" y="755041"/>
            <a:ext cx="12080452" cy="5347918"/>
          </a:xfrm>
          <a:prstGeom prst="rect">
            <a:avLst/>
          </a:prstGeom>
        </p:spPr>
      </p:pic>
    </p:spTree>
    <p:extLst>
      <p:ext uri="{BB962C8B-B14F-4D97-AF65-F5344CB8AC3E}">
        <p14:creationId xmlns:p14="http://schemas.microsoft.com/office/powerpoint/2010/main" val="373385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214560" y="1301265"/>
            <a:ext cx="11762880" cy="4255469"/>
          </a:xfrm>
          <a:prstGeom prst="rect">
            <a:avLst/>
          </a:prstGeom>
        </p:spPr>
      </p:pic>
      <p:pic>
        <p:nvPicPr>
          <p:cNvPr id="5" name="Imagen 4"/>
          <p:cNvPicPr>
            <a:picLocks noChangeAspect="1"/>
          </p:cNvPicPr>
          <p:nvPr/>
        </p:nvPicPr>
        <p:blipFill>
          <a:blip r:embed="rId3"/>
          <a:stretch>
            <a:fillRect/>
          </a:stretch>
        </p:blipFill>
        <p:spPr>
          <a:xfrm>
            <a:off x="8836421" y="221589"/>
            <a:ext cx="1723130" cy="806317"/>
          </a:xfrm>
          <a:prstGeom prst="rect">
            <a:avLst/>
          </a:prstGeom>
        </p:spPr>
      </p:pic>
    </p:spTree>
    <p:extLst>
      <p:ext uri="{BB962C8B-B14F-4D97-AF65-F5344CB8AC3E}">
        <p14:creationId xmlns:p14="http://schemas.microsoft.com/office/powerpoint/2010/main" val="181515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151045" y="1288562"/>
            <a:ext cx="11889909" cy="4280875"/>
          </a:xfrm>
          <a:prstGeom prst="rect">
            <a:avLst/>
          </a:prstGeom>
        </p:spPr>
      </p:pic>
      <p:pic>
        <p:nvPicPr>
          <p:cNvPr id="5" name="Imagen 4"/>
          <p:cNvPicPr>
            <a:picLocks noChangeAspect="1"/>
          </p:cNvPicPr>
          <p:nvPr/>
        </p:nvPicPr>
        <p:blipFill>
          <a:blip r:embed="rId3"/>
          <a:stretch>
            <a:fillRect/>
          </a:stretch>
        </p:blipFill>
        <p:spPr>
          <a:xfrm>
            <a:off x="8836421" y="221589"/>
            <a:ext cx="1723130" cy="806317"/>
          </a:xfrm>
          <a:prstGeom prst="rect">
            <a:avLst/>
          </a:prstGeom>
        </p:spPr>
      </p:pic>
    </p:spTree>
    <p:extLst>
      <p:ext uri="{BB962C8B-B14F-4D97-AF65-F5344CB8AC3E}">
        <p14:creationId xmlns:p14="http://schemas.microsoft.com/office/powerpoint/2010/main" val="3396773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36719" y="1250453"/>
            <a:ext cx="12118561" cy="4357093"/>
          </a:xfrm>
          <a:prstGeom prst="rect">
            <a:avLst/>
          </a:prstGeom>
        </p:spPr>
      </p:pic>
      <p:pic>
        <p:nvPicPr>
          <p:cNvPr id="5" name="Imagen 4"/>
          <p:cNvPicPr>
            <a:picLocks noChangeAspect="1"/>
          </p:cNvPicPr>
          <p:nvPr/>
        </p:nvPicPr>
        <p:blipFill>
          <a:blip r:embed="rId3"/>
          <a:stretch>
            <a:fillRect/>
          </a:stretch>
        </p:blipFill>
        <p:spPr>
          <a:xfrm>
            <a:off x="8836421" y="221589"/>
            <a:ext cx="1723130" cy="806317"/>
          </a:xfrm>
          <a:prstGeom prst="rect">
            <a:avLst/>
          </a:prstGeom>
        </p:spPr>
      </p:pic>
    </p:spTree>
    <p:extLst>
      <p:ext uri="{BB962C8B-B14F-4D97-AF65-F5344CB8AC3E}">
        <p14:creationId xmlns:p14="http://schemas.microsoft.com/office/powerpoint/2010/main" val="378114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151045" y="1301265"/>
            <a:ext cx="11889909" cy="4255469"/>
          </a:xfrm>
          <a:prstGeom prst="rect">
            <a:avLst/>
          </a:prstGeom>
        </p:spPr>
      </p:pic>
      <p:pic>
        <p:nvPicPr>
          <p:cNvPr id="5" name="Imagen 4"/>
          <p:cNvPicPr>
            <a:picLocks noChangeAspect="1"/>
          </p:cNvPicPr>
          <p:nvPr/>
        </p:nvPicPr>
        <p:blipFill>
          <a:blip r:embed="rId3"/>
          <a:stretch>
            <a:fillRect/>
          </a:stretch>
        </p:blipFill>
        <p:spPr>
          <a:xfrm>
            <a:off x="8836421" y="221589"/>
            <a:ext cx="1723130" cy="806317"/>
          </a:xfrm>
          <a:prstGeom prst="rect">
            <a:avLst/>
          </a:prstGeom>
        </p:spPr>
      </p:pic>
    </p:spTree>
    <p:extLst>
      <p:ext uri="{BB962C8B-B14F-4D97-AF65-F5344CB8AC3E}">
        <p14:creationId xmlns:p14="http://schemas.microsoft.com/office/powerpoint/2010/main" val="379124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2062164" y="1408114"/>
            <a:ext cx="8066087" cy="4040187"/>
          </a:xfrm>
          <a:prstGeom prst="rect">
            <a:avLst/>
          </a:prstGeom>
          <a:noFill/>
          <a:ln w="9525">
            <a:noFill/>
            <a:miter lim="800000"/>
            <a:headEnd/>
            <a:tailEnd/>
          </a:ln>
          <a:effectLst/>
        </p:spPr>
      </p:pic>
      <p:pic>
        <p:nvPicPr>
          <p:cNvPr id="4" name="Picture 2" descr="https://i.kinja-img.com/gawker-media/image/upload/s----80O6Yc--/c_scale,fl_progressive,q_80,w_800/18hhf8crj7vdijpg.jpg"/>
          <p:cNvPicPr>
            <a:picLocks noChangeAspect="1" noChangeArrowheads="1"/>
          </p:cNvPicPr>
          <p:nvPr/>
        </p:nvPicPr>
        <p:blipFill>
          <a:blip r:embed="rId3" cstate="print"/>
          <a:srcRect/>
          <a:stretch>
            <a:fillRect/>
          </a:stretch>
        </p:blipFill>
        <p:spPr bwMode="auto">
          <a:xfrm>
            <a:off x="1415480" y="-27384"/>
            <a:ext cx="9433048" cy="7074786"/>
          </a:xfrm>
          <a:prstGeom prst="rect">
            <a:avLst/>
          </a:prstGeom>
          <a:noFill/>
        </p:spPr>
      </p:pic>
      <p:pic>
        <p:nvPicPr>
          <p:cNvPr id="3074" name="Picture 2" descr="Resultado de imagen para koda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6346"/>
            <a:ext cx="12192000" cy="812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atar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207" y="147654"/>
            <a:ext cx="11430000" cy="7620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Resultado de imagen para blackberry publicidad"/>
          <p:cNvSpPr>
            <a:spLocks noChangeAspect="1" noChangeArrowheads="1"/>
          </p:cNvSpPr>
          <p:nvPr/>
        </p:nvSpPr>
        <p:spPr bwMode="auto">
          <a:xfrm>
            <a:off x="-92075" y="2675640"/>
            <a:ext cx="418029" cy="4180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descr="Resultado de imagen para blackberry publicid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03928"/>
            <a:ext cx="12279591" cy="6897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16962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6"/>
                                        </p:tgtEl>
                                        <p:attrNameLst>
                                          <p:attrName>style.visibility</p:attrName>
                                        </p:attrNameLst>
                                      </p:cBhvr>
                                      <p:to>
                                        <p:strVal val="visible"/>
                                      </p:to>
                                    </p:set>
                                    <p:animEffect transition="in" filter="fade">
                                      <p:cBhvr>
                                        <p:cTn id="22" dur="500"/>
                                        <p:tgtEl>
                                          <p:spTgt spid="307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nodePh="1">
                                  <p:stCondLst>
                                    <p:cond delay="0"/>
                                  </p:stCondLst>
                                  <p:endCondLst>
                                    <p:cond evt="begin" delay="0">
                                      <p:tn val="25"/>
                                    </p:cond>
                                  </p:end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nodeType="withEffect">
                                  <p:stCondLst>
                                    <p:cond delay="0"/>
                                  </p:stCondLst>
                                  <p:childTnLst>
                                    <p:set>
                                      <p:cBhvr>
                                        <p:cTn id="29" dur="1" fill="hold">
                                          <p:stCondLst>
                                            <p:cond delay="0"/>
                                          </p:stCondLst>
                                        </p:cTn>
                                        <p:tgtEl>
                                          <p:spTgt spid="3080"/>
                                        </p:tgtEl>
                                        <p:attrNameLst>
                                          <p:attrName>style.visibility</p:attrName>
                                        </p:attrNameLst>
                                      </p:cBhvr>
                                      <p:to>
                                        <p:strVal val="visible"/>
                                      </p:to>
                                    </p:set>
                                    <p:animEffect transition="in" filter="fade">
                                      <p:cBhvr>
                                        <p:cTn id="30"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GT" dirty="0" smtClean="0"/>
              <a:t>EJEMPLOS DE ANUNCIOS REALES Y EFECTIVOS</a:t>
            </a:r>
            <a:endParaRPr lang="en-US" dirty="0"/>
          </a:p>
        </p:txBody>
      </p:sp>
      <p:sp>
        <p:nvSpPr>
          <p:cNvPr id="3" name="Marcador de contenido 2"/>
          <p:cNvSpPr>
            <a:spLocks noGrp="1"/>
          </p:cNvSpPr>
          <p:nvPr>
            <p:ph idx="1"/>
          </p:nvPr>
        </p:nvSpPr>
        <p:spPr/>
        <p:txBody>
          <a:bodyPr/>
          <a:lstStyle/>
          <a:p>
            <a:endParaRPr lang="en-US" dirty="0"/>
          </a:p>
        </p:txBody>
      </p:sp>
      <p:pic>
        <p:nvPicPr>
          <p:cNvPr id="4" name="Imagen 3"/>
          <p:cNvPicPr>
            <a:picLocks noChangeAspect="1"/>
          </p:cNvPicPr>
          <p:nvPr/>
        </p:nvPicPr>
        <p:blipFill>
          <a:blip r:embed="rId2"/>
          <a:stretch>
            <a:fillRect/>
          </a:stretch>
        </p:blipFill>
        <p:spPr>
          <a:xfrm>
            <a:off x="98845" y="1370350"/>
            <a:ext cx="12093155" cy="5487650"/>
          </a:xfrm>
          <a:prstGeom prst="rect">
            <a:avLst/>
          </a:prstGeom>
        </p:spPr>
      </p:pic>
      <p:pic>
        <p:nvPicPr>
          <p:cNvPr id="5" name="Imagen 4"/>
          <p:cNvPicPr>
            <a:picLocks noChangeAspect="1"/>
          </p:cNvPicPr>
          <p:nvPr/>
        </p:nvPicPr>
        <p:blipFill>
          <a:blip r:embed="rId3"/>
          <a:stretch>
            <a:fillRect/>
          </a:stretch>
        </p:blipFill>
        <p:spPr>
          <a:xfrm>
            <a:off x="8836421" y="221589"/>
            <a:ext cx="1723130" cy="806317"/>
          </a:xfrm>
          <a:prstGeom prst="rect">
            <a:avLst/>
          </a:prstGeom>
        </p:spPr>
      </p:pic>
    </p:spTree>
    <p:extLst>
      <p:ext uri="{BB962C8B-B14F-4D97-AF65-F5344CB8AC3E}">
        <p14:creationId xmlns:p14="http://schemas.microsoft.com/office/powerpoint/2010/main" val="241528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532132" y="793149"/>
            <a:ext cx="11127735" cy="5271701"/>
          </a:xfrm>
          <a:prstGeom prst="rect">
            <a:avLst/>
          </a:prstGeom>
        </p:spPr>
      </p:pic>
      <p:pic>
        <p:nvPicPr>
          <p:cNvPr id="5" name="Imagen 4"/>
          <p:cNvPicPr>
            <a:picLocks noChangeAspect="1"/>
          </p:cNvPicPr>
          <p:nvPr/>
        </p:nvPicPr>
        <p:blipFill>
          <a:blip r:embed="rId3"/>
          <a:stretch>
            <a:fillRect/>
          </a:stretch>
        </p:blipFill>
        <p:spPr>
          <a:xfrm>
            <a:off x="8836421" y="221589"/>
            <a:ext cx="1723130" cy="806317"/>
          </a:xfrm>
          <a:prstGeom prst="rect">
            <a:avLst/>
          </a:prstGeom>
        </p:spPr>
      </p:pic>
    </p:spTree>
    <p:extLst>
      <p:ext uri="{BB962C8B-B14F-4D97-AF65-F5344CB8AC3E}">
        <p14:creationId xmlns:p14="http://schemas.microsoft.com/office/powerpoint/2010/main" val="299814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dirty="0"/>
          </a:p>
        </p:txBody>
      </p:sp>
      <p:pic>
        <p:nvPicPr>
          <p:cNvPr id="4" name="Imagen 3"/>
          <p:cNvPicPr>
            <a:picLocks noChangeAspect="1"/>
          </p:cNvPicPr>
          <p:nvPr/>
        </p:nvPicPr>
        <p:blipFill>
          <a:blip r:embed="rId2"/>
          <a:stretch>
            <a:fillRect/>
          </a:stretch>
        </p:blipFill>
        <p:spPr>
          <a:xfrm>
            <a:off x="3866642" y="602606"/>
            <a:ext cx="4458716" cy="5652788"/>
          </a:xfrm>
          <a:prstGeom prst="rect">
            <a:avLst/>
          </a:prstGeom>
        </p:spPr>
      </p:pic>
      <p:pic>
        <p:nvPicPr>
          <p:cNvPr id="5" name="Imagen 4"/>
          <p:cNvPicPr>
            <a:picLocks noChangeAspect="1"/>
          </p:cNvPicPr>
          <p:nvPr/>
        </p:nvPicPr>
        <p:blipFill>
          <a:blip r:embed="rId3"/>
          <a:stretch>
            <a:fillRect/>
          </a:stretch>
        </p:blipFill>
        <p:spPr>
          <a:xfrm>
            <a:off x="8836421" y="221589"/>
            <a:ext cx="1723130" cy="806317"/>
          </a:xfrm>
          <a:prstGeom prst="rect">
            <a:avLst/>
          </a:prstGeom>
        </p:spPr>
      </p:pic>
    </p:spTree>
    <p:extLst>
      <p:ext uri="{BB962C8B-B14F-4D97-AF65-F5344CB8AC3E}">
        <p14:creationId xmlns:p14="http://schemas.microsoft.com/office/powerpoint/2010/main" val="30739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1294306" y="755041"/>
            <a:ext cx="9603388" cy="5347918"/>
          </a:xfrm>
          <a:prstGeom prst="rect">
            <a:avLst/>
          </a:prstGeom>
        </p:spPr>
      </p:pic>
      <p:pic>
        <p:nvPicPr>
          <p:cNvPr id="5" name="Imagen 4"/>
          <p:cNvPicPr>
            <a:picLocks noChangeAspect="1"/>
          </p:cNvPicPr>
          <p:nvPr/>
        </p:nvPicPr>
        <p:blipFill>
          <a:blip r:embed="rId3"/>
          <a:stretch>
            <a:fillRect/>
          </a:stretch>
        </p:blipFill>
        <p:spPr>
          <a:xfrm>
            <a:off x="8836421" y="221589"/>
            <a:ext cx="1723130" cy="806317"/>
          </a:xfrm>
          <a:prstGeom prst="rect">
            <a:avLst/>
          </a:prstGeom>
        </p:spPr>
      </p:pic>
    </p:spTree>
    <p:extLst>
      <p:ext uri="{BB962C8B-B14F-4D97-AF65-F5344CB8AC3E}">
        <p14:creationId xmlns:p14="http://schemas.microsoft.com/office/powerpoint/2010/main" val="33819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665513" y="685175"/>
            <a:ext cx="10860974" cy="5487650"/>
          </a:xfrm>
          <a:prstGeom prst="rect">
            <a:avLst/>
          </a:prstGeom>
        </p:spPr>
      </p:pic>
      <p:pic>
        <p:nvPicPr>
          <p:cNvPr id="5" name="Imagen 4"/>
          <p:cNvPicPr>
            <a:picLocks noChangeAspect="1"/>
          </p:cNvPicPr>
          <p:nvPr/>
        </p:nvPicPr>
        <p:blipFill>
          <a:blip r:embed="rId3"/>
          <a:stretch>
            <a:fillRect/>
          </a:stretch>
        </p:blipFill>
        <p:spPr>
          <a:xfrm>
            <a:off x="10032174" y="101044"/>
            <a:ext cx="1165708" cy="545478"/>
          </a:xfrm>
          <a:prstGeom prst="rect">
            <a:avLst/>
          </a:prstGeom>
        </p:spPr>
      </p:pic>
    </p:spTree>
    <p:extLst>
      <p:ext uri="{BB962C8B-B14F-4D97-AF65-F5344CB8AC3E}">
        <p14:creationId xmlns:p14="http://schemas.microsoft.com/office/powerpoint/2010/main" val="389810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dirty="0"/>
          </a:p>
        </p:txBody>
      </p:sp>
      <p:pic>
        <p:nvPicPr>
          <p:cNvPr id="5" name="Imagen 4"/>
          <p:cNvPicPr>
            <a:picLocks noChangeAspect="1"/>
          </p:cNvPicPr>
          <p:nvPr/>
        </p:nvPicPr>
        <p:blipFill>
          <a:blip r:embed="rId2"/>
          <a:stretch>
            <a:fillRect/>
          </a:stretch>
        </p:blipFill>
        <p:spPr>
          <a:xfrm>
            <a:off x="246317" y="1358428"/>
            <a:ext cx="11699365" cy="4141143"/>
          </a:xfrm>
          <a:prstGeom prst="rect">
            <a:avLst/>
          </a:prstGeom>
        </p:spPr>
      </p:pic>
      <p:pic>
        <p:nvPicPr>
          <p:cNvPr id="6" name="Imagen 5"/>
          <p:cNvPicPr>
            <a:picLocks noChangeAspect="1"/>
          </p:cNvPicPr>
          <p:nvPr/>
        </p:nvPicPr>
        <p:blipFill>
          <a:blip r:embed="rId3"/>
          <a:stretch>
            <a:fillRect/>
          </a:stretch>
        </p:blipFill>
        <p:spPr>
          <a:xfrm>
            <a:off x="8836421" y="221589"/>
            <a:ext cx="1723130" cy="806317"/>
          </a:xfrm>
          <a:prstGeom prst="rect">
            <a:avLst/>
          </a:prstGeom>
        </p:spPr>
      </p:pic>
    </p:spTree>
    <p:extLst>
      <p:ext uri="{BB962C8B-B14F-4D97-AF65-F5344CB8AC3E}">
        <p14:creationId xmlns:p14="http://schemas.microsoft.com/office/powerpoint/2010/main" val="58854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5" name="Imagen 4"/>
          <p:cNvPicPr>
            <a:picLocks noChangeAspect="1"/>
          </p:cNvPicPr>
          <p:nvPr/>
        </p:nvPicPr>
        <p:blipFill>
          <a:blip r:embed="rId2"/>
          <a:stretch>
            <a:fillRect/>
          </a:stretch>
        </p:blipFill>
        <p:spPr>
          <a:xfrm>
            <a:off x="680643" y="365125"/>
            <a:ext cx="10060692" cy="5703599"/>
          </a:xfrm>
          <a:prstGeom prst="rect">
            <a:avLst/>
          </a:prstGeom>
        </p:spPr>
      </p:pic>
      <p:pic>
        <p:nvPicPr>
          <p:cNvPr id="6" name="Imagen 5"/>
          <p:cNvPicPr>
            <a:picLocks noChangeAspect="1"/>
          </p:cNvPicPr>
          <p:nvPr/>
        </p:nvPicPr>
        <p:blipFill>
          <a:blip r:embed="rId3"/>
          <a:stretch>
            <a:fillRect/>
          </a:stretch>
        </p:blipFill>
        <p:spPr>
          <a:xfrm>
            <a:off x="838200" y="109048"/>
            <a:ext cx="1723130" cy="806317"/>
          </a:xfrm>
          <a:prstGeom prst="rect">
            <a:avLst/>
          </a:prstGeom>
        </p:spPr>
      </p:pic>
    </p:spTree>
    <p:extLst>
      <p:ext uri="{BB962C8B-B14F-4D97-AF65-F5344CB8AC3E}">
        <p14:creationId xmlns:p14="http://schemas.microsoft.com/office/powerpoint/2010/main" val="89202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5" name="Imagen 4"/>
          <p:cNvPicPr>
            <a:picLocks noChangeAspect="1"/>
          </p:cNvPicPr>
          <p:nvPr/>
        </p:nvPicPr>
        <p:blipFill>
          <a:blip r:embed="rId2"/>
          <a:stretch>
            <a:fillRect/>
          </a:stretch>
        </p:blipFill>
        <p:spPr>
          <a:xfrm>
            <a:off x="3428392" y="456523"/>
            <a:ext cx="5335215" cy="5944954"/>
          </a:xfrm>
          <a:prstGeom prst="rect">
            <a:avLst/>
          </a:prstGeom>
        </p:spPr>
      </p:pic>
    </p:spTree>
    <p:extLst>
      <p:ext uri="{BB962C8B-B14F-4D97-AF65-F5344CB8AC3E}">
        <p14:creationId xmlns:p14="http://schemas.microsoft.com/office/powerpoint/2010/main" val="325692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dirty="0"/>
          </a:p>
        </p:txBody>
      </p:sp>
      <p:pic>
        <p:nvPicPr>
          <p:cNvPr id="4" name="Imagen 3"/>
          <p:cNvPicPr>
            <a:picLocks noChangeAspect="1"/>
          </p:cNvPicPr>
          <p:nvPr/>
        </p:nvPicPr>
        <p:blipFill>
          <a:blip r:embed="rId2"/>
          <a:stretch>
            <a:fillRect/>
          </a:stretch>
        </p:blipFill>
        <p:spPr>
          <a:xfrm>
            <a:off x="449563" y="615309"/>
            <a:ext cx="11292873" cy="5627382"/>
          </a:xfrm>
          <a:prstGeom prst="rect">
            <a:avLst/>
          </a:prstGeom>
        </p:spPr>
      </p:pic>
    </p:spTree>
    <p:extLst>
      <p:ext uri="{BB962C8B-B14F-4D97-AF65-F5344CB8AC3E}">
        <p14:creationId xmlns:p14="http://schemas.microsoft.com/office/powerpoint/2010/main" val="134755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49083"/>
            <a:ext cx="10515600" cy="1325563"/>
          </a:xfrm>
        </p:spPr>
        <p:txBody>
          <a:bodyPr/>
          <a:lstStyle/>
          <a:p>
            <a:r>
              <a:rPr lang="es-GT" dirty="0" smtClean="0"/>
              <a:t>ANUNCIEMOS ALGO…</a:t>
            </a:r>
            <a:endParaRPr lang="en-US" dirty="0"/>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8836421" y="221589"/>
            <a:ext cx="1723130" cy="806317"/>
          </a:xfrm>
          <a:prstGeom prst="rect">
            <a:avLst/>
          </a:prstGeom>
        </p:spPr>
      </p:pic>
    </p:spTree>
    <p:extLst>
      <p:ext uri="{BB962C8B-B14F-4D97-AF65-F5344CB8AC3E}">
        <p14:creationId xmlns:p14="http://schemas.microsoft.com/office/powerpoint/2010/main" val="256478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4 Imagen" descr="Marvin Luna.png"/>
          <p:cNvPicPr>
            <a:picLocks noChangeAspect="1"/>
          </p:cNvPicPr>
          <p:nvPr/>
        </p:nvPicPr>
        <p:blipFill>
          <a:blip r:embed="rId2" cstate="print"/>
          <a:stretch>
            <a:fillRect/>
          </a:stretch>
        </p:blipFill>
        <p:spPr>
          <a:xfrm>
            <a:off x="948267" y="490447"/>
            <a:ext cx="3131509" cy="792087"/>
          </a:xfrm>
          <a:prstGeom prst="rect">
            <a:avLst/>
          </a:prstGeom>
        </p:spPr>
      </p:pic>
      <p:sp>
        <p:nvSpPr>
          <p:cNvPr id="6" name="1 Título"/>
          <p:cNvSpPr txBox="1">
            <a:spLocks/>
          </p:cNvSpPr>
          <p:nvPr/>
        </p:nvSpPr>
        <p:spPr>
          <a:xfrm>
            <a:off x="2252830" y="2515368"/>
            <a:ext cx="7830355" cy="1257300"/>
          </a:xfrm>
          <a:prstGeom prst="rect">
            <a:avLst/>
          </a:prstGeom>
        </p:spPr>
        <p:txBody>
          <a:bodyPr vert="horz" lIns="91440" tIns="45720" rIns="91440" bIns="45720" rtlCol="0" anchor="ctr">
            <a:noAutofit/>
          </a:bodyPr>
          <a:lstStyle/>
          <a:p>
            <a:pPr algn="ctr">
              <a:spcBef>
                <a:spcPct val="0"/>
              </a:spcBef>
              <a:defRPr/>
            </a:pPr>
            <a:r>
              <a:rPr lang="en-US" sz="2500" i="1" dirty="0" smtClean="0">
                <a:solidFill>
                  <a:schemeClr val="bg1"/>
                </a:solidFill>
              </a:rPr>
              <a:t>1. Social </a:t>
            </a:r>
            <a:r>
              <a:rPr lang="en-US" sz="2500" i="1" dirty="0">
                <a:solidFill>
                  <a:schemeClr val="bg1"/>
                </a:solidFill>
              </a:rPr>
              <a:t>media is not free. </a:t>
            </a:r>
            <a:endParaRPr lang="en-US" sz="2500" i="1" dirty="0" smtClean="0">
              <a:solidFill>
                <a:schemeClr val="bg1"/>
              </a:solidFill>
            </a:endParaRPr>
          </a:p>
          <a:p>
            <a:pPr algn="ctr">
              <a:spcBef>
                <a:spcPct val="0"/>
              </a:spcBef>
              <a:defRPr/>
            </a:pPr>
            <a:r>
              <a:rPr lang="en-US" sz="2500" i="1" dirty="0" smtClean="0">
                <a:solidFill>
                  <a:schemeClr val="bg1"/>
                </a:solidFill>
              </a:rPr>
              <a:t>2. It </a:t>
            </a:r>
            <a:r>
              <a:rPr lang="en-US" sz="2500" i="1" dirty="0">
                <a:solidFill>
                  <a:schemeClr val="bg1"/>
                </a:solidFill>
              </a:rPr>
              <a:t>won't bring you immediate results</a:t>
            </a:r>
            <a:r>
              <a:rPr lang="en-US" sz="2500" i="1" dirty="0" smtClean="0">
                <a:solidFill>
                  <a:schemeClr val="bg1"/>
                </a:solidFill>
              </a:rPr>
              <a:t>.</a:t>
            </a:r>
          </a:p>
          <a:p>
            <a:pPr algn="ctr">
              <a:spcBef>
                <a:spcPct val="0"/>
              </a:spcBef>
              <a:defRPr/>
            </a:pPr>
            <a:r>
              <a:rPr lang="en-US" sz="2500" i="1" dirty="0" smtClean="0">
                <a:solidFill>
                  <a:schemeClr val="bg1"/>
                </a:solidFill>
              </a:rPr>
              <a:t>3. It </a:t>
            </a:r>
            <a:r>
              <a:rPr lang="en-US" sz="2500" i="1" dirty="0">
                <a:solidFill>
                  <a:schemeClr val="bg1"/>
                </a:solidFill>
              </a:rPr>
              <a:t>can't make up for a bad product or service.</a:t>
            </a:r>
            <a:endParaRPr lang="es-GT" sz="2500" i="1" dirty="0">
              <a:solidFill>
                <a:schemeClr val="bg1"/>
              </a:solidFill>
              <a:latin typeface="Arial Rounded MT Bold" pitchFamily="34" charset="0"/>
              <a:ea typeface="+mj-ea"/>
              <a:cs typeface="+mj-cs"/>
            </a:endParaRPr>
          </a:p>
        </p:txBody>
      </p:sp>
      <p:sp>
        <p:nvSpPr>
          <p:cNvPr id="7" name="6 CuadroTexto"/>
          <p:cNvSpPr txBox="1"/>
          <p:nvPr/>
        </p:nvSpPr>
        <p:spPr>
          <a:xfrm>
            <a:off x="4079776" y="6488668"/>
            <a:ext cx="4176464" cy="369332"/>
          </a:xfrm>
          <a:prstGeom prst="rect">
            <a:avLst/>
          </a:prstGeom>
          <a:noFill/>
        </p:spPr>
        <p:txBody>
          <a:bodyPr wrap="square" rtlCol="0">
            <a:spAutoFit/>
          </a:bodyPr>
          <a:lstStyle/>
          <a:p>
            <a:pPr lvl="0" algn="ctr"/>
            <a:r>
              <a:rPr lang="es-GT" dirty="0">
                <a:solidFill>
                  <a:schemeClr val="bg1"/>
                </a:solidFill>
                <a:latin typeface="Arial Rounded MT Bold" pitchFamily="34" charset="0"/>
              </a:rPr>
              <a:t>#</a:t>
            </a:r>
            <a:r>
              <a:rPr lang="es-GT" dirty="0" err="1">
                <a:solidFill>
                  <a:schemeClr val="bg1"/>
                </a:solidFill>
                <a:latin typeface="Arial Rounded MT Bold" pitchFamily="34" charset="0"/>
              </a:rPr>
              <a:t>SocialCoffee</a:t>
            </a:r>
            <a:endParaRPr lang="es-GT" dirty="0">
              <a:solidFill>
                <a:schemeClr val="bg1"/>
              </a:solidFill>
              <a:latin typeface="Arial Rounded MT Bold" pitchFamily="34" charset="0"/>
            </a:endParaRPr>
          </a:p>
        </p:txBody>
      </p:sp>
      <p:sp>
        <p:nvSpPr>
          <p:cNvPr id="8" name="1 Título"/>
          <p:cNvSpPr txBox="1">
            <a:spLocks/>
          </p:cNvSpPr>
          <p:nvPr/>
        </p:nvSpPr>
        <p:spPr>
          <a:xfrm>
            <a:off x="6902398" y="3772668"/>
            <a:ext cx="2707683" cy="636469"/>
          </a:xfrm>
          <a:prstGeom prst="rect">
            <a:avLst/>
          </a:prstGeom>
        </p:spPr>
        <p:txBody>
          <a:bodyPr vert="horz" lIns="91440" tIns="45720" rIns="91440" bIns="45720" rtlCol="0" anchor="ctr">
            <a:noAutofit/>
          </a:bodyPr>
          <a:lstStyle/>
          <a:p>
            <a:pPr algn="ctr">
              <a:spcBef>
                <a:spcPct val="0"/>
              </a:spcBef>
              <a:defRPr/>
            </a:pPr>
            <a:r>
              <a:rPr lang="en-US" sz="2500" b="1" i="1" dirty="0" smtClean="0">
                <a:solidFill>
                  <a:schemeClr val="bg1"/>
                </a:solidFill>
              </a:rPr>
              <a:t>Dave </a:t>
            </a:r>
            <a:r>
              <a:rPr lang="en-US" sz="2500" b="1" i="1" dirty="0" err="1" smtClean="0">
                <a:solidFill>
                  <a:schemeClr val="bg1"/>
                </a:solidFill>
              </a:rPr>
              <a:t>Karpen</a:t>
            </a:r>
            <a:endParaRPr lang="es-GT" sz="2500" b="1" i="1" dirty="0">
              <a:solidFill>
                <a:schemeClr val="bg1"/>
              </a:solidFill>
              <a:latin typeface="Arial Rounded MT Bold" pitchFamily="34" charset="0"/>
              <a:ea typeface="+mj-ea"/>
              <a:cs typeface="+mj-cs"/>
            </a:endParaRPr>
          </a:p>
        </p:txBody>
      </p:sp>
    </p:spTree>
    <p:extLst>
      <p:ext uri="{BB962C8B-B14F-4D97-AF65-F5344CB8AC3E}">
        <p14:creationId xmlns:p14="http://schemas.microsoft.com/office/powerpoint/2010/main" val="2435228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0" y="175717"/>
            <a:ext cx="12192000" cy="6506565"/>
          </a:xfrm>
          <a:prstGeom prst="rect">
            <a:avLst/>
          </a:prstGeom>
        </p:spPr>
      </p:pic>
    </p:spTree>
    <p:extLst>
      <p:ext uri="{BB962C8B-B14F-4D97-AF65-F5344CB8AC3E}">
        <p14:creationId xmlns:p14="http://schemas.microsoft.com/office/powerpoint/2010/main" val="294963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0" y="175717"/>
            <a:ext cx="12192000" cy="6506565"/>
          </a:xfrm>
          <a:prstGeom prst="rect">
            <a:avLst/>
          </a:prstGeom>
        </p:spPr>
      </p:pic>
    </p:spTree>
    <p:extLst>
      <p:ext uri="{BB962C8B-B14F-4D97-AF65-F5344CB8AC3E}">
        <p14:creationId xmlns:p14="http://schemas.microsoft.com/office/powerpoint/2010/main" val="387252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81415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35113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89223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403326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184773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endParaRPr lang="en-US"/>
          </a:p>
        </p:txBody>
      </p:sp>
      <p:pic>
        <p:nvPicPr>
          <p:cNvPr id="4" name="Imagen 3"/>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288187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4 Imagen" descr="Marvin Luna.png"/>
          <p:cNvPicPr>
            <a:picLocks noChangeAspect="1"/>
          </p:cNvPicPr>
          <p:nvPr/>
        </p:nvPicPr>
        <p:blipFill>
          <a:blip r:embed="rId2" cstate="print"/>
          <a:stretch>
            <a:fillRect/>
          </a:stretch>
        </p:blipFill>
        <p:spPr>
          <a:xfrm>
            <a:off x="1847529" y="332657"/>
            <a:ext cx="3131509" cy="792087"/>
          </a:xfrm>
          <a:prstGeom prst="rect">
            <a:avLst/>
          </a:prstGeom>
        </p:spPr>
      </p:pic>
      <p:sp>
        <p:nvSpPr>
          <p:cNvPr id="6" name="1 Título"/>
          <p:cNvSpPr txBox="1">
            <a:spLocks/>
          </p:cNvSpPr>
          <p:nvPr/>
        </p:nvSpPr>
        <p:spPr>
          <a:xfrm>
            <a:off x="614149" y="1831691"/>
            <a:ext cx="10945505" cy="2958673"/>
          </a:xfrm>
          <a:prstGeom prst="rect">
            <a:avLst/>
          </a:prstGeom>
        </p:spPr>
        <p:txBody>
          <a:bodyPr vert="horz" lIns="91440" tIns="45720" rIns="91440" bIns="45720" rtlCol="0" anchor="ctr">
            <a:normAutofit/>
          </a:bodyPr>
          <a:lstStyle/>
          <a:p>
            <a:pPr algn="ctr">
              <a:spcBef>
                <a:spcPct val="0"/>
              </a:spcBef>
              <a:defRPr/>
            </a:pPr>
            <a:r>
              <a:rPr lang="es-GT" sz="5000" dirty="0" err="1" smtClean="0">
                <a:solidFill>
                  <a:schemeClr val="bg1"/>
                </a:solidFill>
                <a:latin typeface="Arial Rounded MT Bold" pitchFamily="34" charset="0"/>
                <a:ea typeface="+mj-ea"/>
                <a:cs typeface="+mj-cs"/>
              </a:rPr>
              <a:t>Toolset</a:t>
            </a:r>
            <a:r>
              <a:rPr lang="es-GT" sz="5000" dirty="0" smtClean="0">
                <a:solidFill>
                  <a:schemeClr val="bg1"/>
                </a:solidFill>
                <a:latin typeface="Arial Rounded MT Bold" pitchFamily="34" charset="0"/>
                <a:ea typeface="+mj-ea"/>
                <a:cs typeface="+mj-cs"/>
              </a:rPr>
              <a:t>: </a:t>
            </a:r>
            <a:r>
              <a:rPr lang="es-GT" sz="5000" dirty="0" err="1" smtClean="0">
                <a:solidFill>
                  <a:schemeClr val="bg1"/>
                </a:solidFill>
                <a:latin typeface="Arial Rounded MT Bold" pitchFamily="34" charset="0"/>
                <a:ea typeface="+mj-ea"/>
                <a:cs typeface="+mj-cs"/>
              </a:rPr>
              <a:t>what</a:t>
            </a:r>
            <a:r>
              <a:rPr lang="es-GT" sz="5000" dirty="0" smtClean="0">
                <a:solidFill>
                  <a:schemeClr val="bg1"/>
                </a:solidFill>
                <a:latin typeface="Arial Rounded MT Bold" pitchFamily="34" charset="0"/>
                <a:ea typeface="+mj-ea"/>
                <a:cs typeface="+mj-cs"/>
              </a:rPr>
              <a:t> </a:t>
            </a:r>
            <a:r>
              <a:rPr lang="es-GT" sz="5000" dirty="0" err="1" smtClean="0">
                <a:solidFill>
                  <a:schemeClr val="bg1"/>
                </a:solidFill>
                <a:latin typeface="Arial Rounded MT Bold" pitchFamily="34" charset="0"/>
                <a:ea typeface="+mj-ea"/>
                <a:cs typeface="+mj-cs"/>
              </a:rPr>
              <a:t>you</a:t>
            </a:r>
            <a:r>
              <a:rPr lang="es-GT" sz="5000" dirty="0" smtClean="0">
                <a:solidFill>
                  <a:schemeClr val="bg1"/>
                </a:solidFill>
                <a:latin typeface="Arial Rounded MT Bold" pitchFamily="34" charset="0"/>
                <a:ea typeface="+mj-ea"/>
                <a:cs typeface="+mj-cs"/>
              </a:rPr>
              <a:t> use.</a:t>
            </a:r>
          </a:p>
          <a:p>
            <a:pPr algn="ctr">
              <a:spcBef>
                <a:spcPct val="0"/>
              </a:spcBef>
              <a:defRPr/>
            </a:pPr>
            <a:r>
              <a:rPr lang="es-GT" sz="5000" dirty="0" err="1" smtClean="0">
                <a:solidFill>
                  <a:schemeClr val="bg1"/>
                </a:solidFill>
                <a:latin typeface="Arial Rounded MT Bold" pitchFamily="34" charset="0"/>
                <a:ea typeface="+mj-ea"/>
                <a:cs typeface="+mj-cs"/>
              </a:rPr>
              <a:t>Skillset</a:t>
            </a:r>
            <a:r>
              <a:rPr lang="es-GT" sz="5000" dirty="0" smtClean="0">
                <a:solidFill>
                  <a:schemeClr val="bg1"/>
                </a:solidFill>
                <a:latin typeface="Arial Rounded MT Bold" pitchFamily="34" charset="0"/>
                <a:ea typeface="+mj-ea"/>
                <a:cs typeface="+mj-cs"/>
              </a:rPr>
              <a:t>: </a:t>
            </a:r>
            <a:r>
              <a:rPr lang="es-GT" sz="5000" dirty="0" err="1" smtClean="0">
                <a:solidFill>
                  <a:schemeClr val="bg1"/>
                </a:solidFill>
                <a:latin typeface="Arial Rounded MT Bold" pitchFamily="34" charset="0"/>
                <a:ea typeface="+mj-ea"/>
                <a:cs typeface="+mj-cs"/>
              </a:rPr>
              <a:t>how</a:t>
            </a:r>
            <a:r>
              <a:rPr lang="es-GT" sz="5000" dirty="0" smtClean="0">
                <a:solidFill>
                  <a:schemeClr val="bg1"/>
                </a:solidFill>
                <a:latin typeface="Arial Rounded MT Bold" pitchFamily="34" charset="0"/>
                <a:ea typeface="+mj-ea"/>
                <a:cs typeface="+mj-cs"/>
              </a:rPr>
              <a:t> </a:t>
            </a:r>
            <a:r>
              <a:rPr lang="es-GT" sz="5000" dirty="0" err="1" smtClean="0">
                <a:solidFill>
                  <a:schemeClr val="bg1"/>
                </a:solidFill>
                <a:latin typeface="Arial Rounded MT Bold" pitchFamily="34" charset="0"/>
                <a:ea typeface="+mj-ea"/>
                <a:cs typeface="+mj-cs"/>
              </a:rPr>
              <a:t>you</a:t>
            </a:r>
            <a:r>
              <a:rPr lang="es-GT" sz="5000" dirty="0" smtClean="0">
                <a:solidFill>
                  <a:schemeClr val="bg1"/>
                </a:solidFill>
                <a:latin typeface="Arial Rounded MT Bold" pitchFamily="34" charset="0"/>
                <a:ea typeface="+mj-ea"/>
                <a:cs typeface="+mj-cs"/>
              </a:rPr>
              <a:t> </a:t>
            </a:r>
            <a:r>
              <a:rPr lang="es-GT" sz="5000" dirty="0" err="1" smtClean="0">
                <a:solidFill>
                  <a:schemeClr val="bg1"/>
                </a:solidFill>
                <a:latin typeface="Arial Rounded MT Bold" pitchFamily="34" charset="0"/>
                <a:ea typeface="+mj-ea"/>
                <a:cs typeface="+mj-cs"/>
              </a:rPr>
              <a:t>act</a:t>
            </a:r>
            <a:r>
              <a:rPr lang="es-GT" sz="5000" dirty="0" smtClean="0">
                <a:solidFill>
                  <a:schemeClr val="bg1"/>
                </a:solidFill>
                <a:latin typeface="Arial Rounded MT Bold" pitchFamily="34" charset="0"/>
                <a:ea typeface="+mj-ea"/>
                <a:cs typeface="+mj-cs"/>
              </a:rPr>
              <a:t>.</a:t>
            </a:r>
          </a:p>
          <a:p>
            <a:pPr algn="ctr">
              <a:spcBef>
                <a:spcPct val="0"/>
              </a:spcBef>
              <a:defRPr/>
            </a:pPr>
            <a:r>
              <a:rPr lang="es-GT" sz="5000" dirty="0" err="1" smtClean="0">
                <a:solidFill>
                  <a:schemeClr val="bg1"/>
                </a:solidFill>
                <a:latin typeface="Arial Rounded MT Bold" pitchFamily="34" charset="0"/>
                <a:ea typeface="+mj-ea"/>
                <a:cs typeface="+mj-cs"/>
              </a:rPr>
              <a:t>Mindset</a:t>
            </a:r>
            <a:r>
              <a:rPr lang="es-GT" sz="5000" dirty="0" smtClean="0">
                <a:solidFill>
                  <a:schemeClr val="bg1"/>
                </a:solidFill>
                <a:latin typeface="Arial Rounded MT Bold" pitchFamily="34" charset="0"/>
                <a:ea typeface="+mj-ea"/>
                <a:cs typeface="+mj-cs"/>
              </a:rPr>
              <a:t>: </a:t>
            </a:r>
            <a:r>
              <a:rPr lang="es-GT" sz="5000" dirty="0" err="1" smtClean="0">
                <a:solidFill>
                  <a:schemeClr val="bg1"/>
                </a:solidFill>
                <a:latin typeface="Arial Rounded MT Bold" pitchFamily="34" charset="0"/>
                <a:ea typeface="+mj-ea"/>
                <a:cs typeface="+mj-cs"/>
              </a:rPr>
              <a:t>how</a:t>
            </a:r>
            <a:r>
              <a:rPr lang="es-GT" sz="5000" dirty="0" smtClean="0">
                <a:solidFill>
                  <a:schemeClr val="bg1"/>
                </a:solidFill>
                <a:latin typeface="Arial Rounded MT Bold" pitchFamily="34" charset="0"/>
                <a:ea typeface="+mj-ea"/>
                <a:cs typeface="+mj-cs"/>
              </a:rPr>
              <a:t> </a:t>
            </a:r>
            <a:r>
              <a:rPr lang="es-GT" sz="5000" dirty="0" err="1" smtClean="0">
                <a:solidFill>
                  <a:schemeClr val="bg1"/>
                </a:solidFill>
                <a:latin typeface="Arial Rounded MT Bold" pitchFamily="34" charset="0"/>
                <a:ea typeface="+mj-ea"/>
                <a:cs typeface="+mj-cs"/>
              </a:rPr>
              <a:t>you</a:t>
            </a:r>
            <a:r>
              <a:rPr lang="es-GT" sz="5000" dirty="0" smtClean="0">
                <a:solidFill>
                  <a:schemeClr val="bg1"/>
                </a:solidFill>
                <a:latin typeface="Arial Rounded MT Bold" pitchFamily="34" charset="0"/>
                <a:ea typeface="+mj-ea"/>
                <a:cs typeface="+mj-cs"/>
              </a:rPr>
              <a:t> </a:t>
            </a:r>
            <a:r>
              <a:rPr lang="es-GT" sz="5000" dirty="0" err="1" smtClean="0">
                <a:solidFill>
                  <a:schemeClr val="bg1"/>
                </a:solidFill>
                <a:latin typeface="Arial Rounded MT Bold" pitchFamily="34" charset="0"/>
                <a:ea typeface="+mj-ea"/>
                <a:cs typeface="+mj-cs"/>
              </a:rPr>
              <a:t>think</a:t>
            </a:r>
            <a:r>
              <a:rPr lang="es-GT" sz="5000" dirty="0" smtClean="0">
                <a:solidFill>
                  <a:schemeClr val="bg1"/>
                </a:solidFill>
                <a:latin typeface="Arial Rounded MT Bold" pitchFamily="34" charset="0"/>
                <a:ea typeface="+mj-ea"/>
                <a:cs typeface="+mj-cs"/>
              </a:rPr>
              <a:t>.</a:t>
            </a:r>
          </a:p>
          <a:p>
            <a:pPr algn="ctr">
              <a:spcBef>
                <a:spcPct val="0"/>
              </a:spcBef>
              <a:defRPr/>
            </a:pPr>
            <a:endParaRPr lang="es-GT" sz="5000" dirty="0">
              <a:solidFill>
                <a:schemeClr val="bg1"/>
              </a:solidFill>
              <a:latin typeface="Arial Rounded MT Bold" pitchFamily="34" charset="0"/>
              <a:ea typeface="+mj-ea"/>
              <a:cs typeface="+mj-cs"/>
            </a:endParaRPr>
          </a:p>
        </p:txBody>
      </p:sp>
      <p:sp>
        <p:nvSpPr>
          <p:cNvPr id="7" name="6 CuadroTexto"/>
          <p:cNvSpPr txBox="1"/>
          <p:nvPr/>
        </p:nvSpPr>
        <p:spPr>
          <a:xfrm>
            <a:off x="4079776" y="6488668"/>
            <a:ext cx="4176464" cy="369332"/>
          </a:xfrm>
          <a:prstGeom prst="rect">
            <a:avLst/>
          </a:prstGeom>
          <a:noFill/>
        </p:spPr>
        <p:txBody>
          <a:bodyPr wrap="square" rtlCol="0">
            <a:spAutoFit/>
          </a:bodyPr>
          <a:lstStyle/>
          <a:p>
            <a:pPr lvl="0" algn="ctr"/>
            <a:r>
              <a:rPr lang="es-GT" dirty="0">
                <a:solidFill>
                  <a:schemeClr val="bg1"/>
                </a:solidFill>
                <a:latin typeface="Arial Rounded MT Bold" pitchFamily="34" charset="0"/>
              </a:rPr>
              <a:t>#</a:t>
            </a:r>
            <a:r>
              <a:rPr lang="es-GT" dirty="0" err="1">
                <a:solidFill>
                  <a:schemeClr val="bg1"/>
                </a:solidFill>
                <a:latin typeface="Arial Rounded MT Bold" pitchFamily="34" charset="0"/>
              </a:rPr>
              <a:t>SocialCoffee</a:t>
            </a:r>
            <a:endParaRPr lang="es-GT" dirty="0">
              <a:solidFill>
                <a:schemeClr val="bg1"/>
              </a:solidFill>
              <a:latin typeface="Arial Rounded MT Bold" pitchFamily="34" charset="0"/>
            </a:endParaRPr>
          </a:p>
        </p:txBody>
      </p:sp>
    </p:spTree>
    <p:extLst>
      <p:ext uri="{BB962C8B-B14F-4D97-AF65-F5344CB8AC3E}">
        <p14:creationId xmlns:p14="http://schemas.microsoft.com/office/powerpoint/2010/main" val="14766154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1447</TotalTime>
  <Words>1335</Words>
  <Application>Microsoft Office PowerPoint</Application>
  <PresentationFormat>Panorámica</PresentationFormat>
  <Paragraphs>289</Paragraphs>
  <Slides>87</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87</vt:i4>
      </vt:variant>
    </vt:vector>
  </HeadingPairs>
  <TitlesOfParts>
    <vt:vector size="96" baseType="lpstr">
      <vt:lpstr>Arial</vt:lpstr>
      <vt:lpstr>Arial Black</vt:lpstr>
      <vt:lpstr>Arial Rounded MT Bold</vt:lpstr>
      <vt:lpstr>Calibri</vt:lpstr>
      <vt:lpstr>Calibri Light</vt:lpstr>
      <vt:lpstr>Flatwheat</vt:lpstr>
      <vt:lpstr>Libel Suit</vt:lpstr>
      <vt:lpstr>Thunder Strike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¿cómo hacer una fanpage de éxito?</vt:lpstr>
      <vt:lpstr>¿cómo hacer una fanpage de éxito?</vt:lpstr>
      <vt:lpstr>CONTENIDO ATRACTIVO… CONTENIDO QUE VENDE.</vt:lpstr>
      <vt:lpstr>Aprovechar la actualidad</vt:lpstr>
      <vt:lpstr>Utilizar el factor humano</vt:lpstr>
      <vt:lpstr>Enseñar de ser posible. </vt:lpstr>
      <vt:lpstr>Hacer pensar</vt:lpstr>
      <vt:lpstr>Preguntas que quieras contestar</vt:lpstr>
      <vt:lpstr>Preguntas que quieras contestar</vt:lpstr>
      <vt:lpstr>Introducción a la publicidad ONLINE</vt:lpstr>
      <vt:lpstr>Pero… ¿ya evolucionaste?</vt:lpstr>
      <vt:lpstr>Presentación de PowerPoint</vt:lpstr>
      <vt:lpstr>Presentación de PowerPoint</vt:lpstr>
      <vt:lpstr>Presentación de PowerPoint</vt:lpstr>
      <vt:lpstr>Presentación de PowerPoint</vt:lpstr>
      <vt:lpstr>Presentación de PowerPoint</vt:lpstr>
      <vt:lpstr>Presentación de PowerPoint</vt:lpstr>
      <vt:lpstr>¿te invitan a comprar?</vt:lpstr>
      <vt:lpstr>¿por qué no?</vt:lpstr>
      <vt:lpstr>Sólo sirven de branding…</vt:lpstr>
      <vt:lpstr>Características</vt:lpstr>
      <vt:lpstr>Presentación de PowerPoint</vt:lpstr>
      <vt:lpstr>Publicidad que desprecian los internautas </vt:lpstr>
      <vt:lpstr>Presentación de PowerPoint</vt:lpstr>
      <vt:lpstr>¿cómo personalizo?</vt:lpstr>
      <vt:lpstr>Buyer Persona</vt:lpstr>
      <vt:lpstr>Objetivos principales de publicidad en internet.</vt:lpstr>
      <vt:lpstr>NO SÓLO TRATA DE  “VENDER EN FACEBOOK”</vt:lpstr>
      <vt:lpstr>Buyer persona</vt:lpstr>
      <vt:lpstr>2009</vt:lpstr>
      <vt:lpstr>3 tipos principales de Buyer Persona</vt:lpstr>
      <vt:lpstr>3 tipos principales de Buyer Persona</vt:lpstr>
      <vt:lpstr>8 tipos de Buyer Persona</vt:lpstr>
      <vt:lpstr>1. PERFIL DECISIVO -DANIELA- NOMBRE EN CÓDIGO "DECISIVA" O "DRIVER" </vt:lpstr>
      <vt:lpstr>2. PERFIL COLABORATIVO -CLARA- NOMBRE EN CÓDIGO "CONSENSO"</vt:lpstr>
      <vt:lpstr>3. PERFIL RELACIONAL -RENEE- NOMBRE EN CÓDIGO "AMIGA"</vt:lpstr>
      <vt:lpstr>4. PERFIL ESCÉPTICO -ESTEBAN- NOMBRE EN CÓDIGO "GUARDIÁN"</vt:lpstr>
      <vt:lpstr>5. PERFIL GRADUAL -GREGORIO- NOMBRE EN CÓDIGO "TORTUGA"</vt:lpstr>
      <vt:lpstr>6. PERFIL DE "VELOCIDAD DE CURVATURA 9" -WALT- NOMBRE EN CÓDIGO "AGENTE DEL CAMBIO"</vt:lpstr>
      <vt:lpstr>7. PERFIL ANALÍTICO -ALFREDO- NOMBRE EN CÓDIGO "HOJA DE CÁLCULO"</vt:lpstr>
      <vt:lpstr>8. PERFIL INNOVADORA -IRENE- NOMBRE EN CÓDIGO "AVENTURERA"</vt:lpstr>
      <vt:lpstr>Yo no soy Adolfo Domínguez</vt:lpstr>
      <vt:lpstr>Buyer Persona 4D (Ivo Fiz)</vt:lpstr>
      <vt:lpstr>1. Averigua el target de tu buyer persona</vt:lpstr>
      <vt:lpstr>2. Localiza a tu buyer persona</vt:lpstr>
      <vt:lpstr>Mapa de empatía</vt:lpstr>
      <vt:lpstr>3. Persuación: 4 ámbitos de control. </vt:lpstr>
      <vt:lpstr>4. Uso de tu producto o servicio.</vt:lpstr>
      <vt:lpstr>¿Dónde BUSCAR la información?</vt:lpstr>
      <vt:lpstr>Errores al hacer un BP</vt:lpstr>
      <vt:lpstr>HAGAMOS UN BUYER PERSONA</vt:lpstr>
      <vt:lpstr>ANTES DE CREAR LA CAMPAÑA DE FACEBOOK</vt:lpstr>
      <vt:lpstr>Lo que necesitas antes de invertir en publicidad online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EJEMPLOS DE ANUNCIOS REALES Y EFECTIVOS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ANUNCIEMOS ALGO…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Marvin Luna Lopez</dc:creator>
  <cp:lastModifiedBy>Marvin Luna Lopez</cp:lastModifiedBy>
  <cp:revision>42</cp:revision>
  <dcterms:created xsi:type="dcterms:W3CDTF">2018-10-25T03:40:00Z</dcterms:created>
  <dcterms:modified xsi:type="dcterms:W3CDTF">2018-11-15T05:29:38Z</dcterms:modified>
</cp:coreProperties>
</file>